
<file path=[Content_Types].xml><?xml version="1.0" encoding="utf-8"?>
<Types xmlns="http://schemas.openxmlformats.org/package/2006/content-types">
  <Default Extension="wav" ContentType="audio/x-wav"/>
  <Default Extension="jpeg" ContentType="image/jpeg"/>
  <Default Extension="JPG" ContentType="image/.jpg"/>
  <Default Extension="png" ContentType="image/png"/>
  <Default Extension="tiff" ContentType="image/tiff"/>
  <Default Extension="mp4" ContentType="video/mp4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56" r:id="rId3"/>
    <p:sldId id="257" r:id="rId4"/>
    <p:sldId id="278" r:id="rId5"/>
    <p:sldId id="291" r:id="rId6"/>
    <p:sldId id="267" r:id="rId7"/>
    <p:sldId id="295" r:id="rId8"/>
    <p:sldId id="270" r:id="rId10"/>
    <p:sldId id="300" r:id="rId11"/>
    <p:sldId id="261" r:id="rId12"/>
    <p:sldId id="302" r:id="rId13"/>
    <p:sldId id="303" r:id="rId14"/>
    <p:sldId id="271" r:id="rId15"/>
    <p:sldId id="265" r:id="rId16"/>
    <p:sldId id="304" r:id="rId17"/>
    <p:sldId id="305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新课标第一网" initials="新" lastIdx="0" clrIdx="0"/>
  <p:cmAuthor id="2" name="Administrator" initials="A" lastIdx="0" clrIdx="1"/>
  <p:cmAuthor id="3" name="admin" initials="a" lastIdx="0" clrIdx="2"/>
  <p:cmAuthor id="4" name="优翼" initials="校" lastIdx="0" clrIdx="3"/>
  <p:cmAuthor id="5" name="yu" initials="" lastIdx="0" clrIdx="4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7D71"/>
    <a:srgbClr val="CEF9EF"/>
    <a:srgbClr val="CEF7EF"/>
    <a:srgbClr val="06C6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commentAuthors" Target="commentAuthors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CD2828-9F57-4C8B-ACC5-59F74C643EF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主体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2"/>
          <p:cNvSpPr>
            <a:spLocks noGrp="1"/>
          </p:cNvSpPr>
          <p:nvPr>
            <p:ph idx="1" hasCustomPrompt="1"/>
          </p:nvPr>
        </p:nvSpPr>
        <p:spPr>
          <a:xfrm>
            <a:off x="391064" y="564009"/>
            <a:ext cx="11472657" cy="5796484"/>
          </a:xfrm>
          <a:prstGeom prst="rect">
            <a:avLst/>
          </a:prstGeom>
        </p:spPr>
        <p:txBody>
          <a:bodyPr lIns="180000"/>
          <a:lstStyle>
            <a:lvl1pPr marL="474980" indent="-474980">
              <a:lnSpc>
                <a:spcPct val="150000"/>
              </a:lnSpc>
              <a:spcBef>
                <a:spcPts val="0"/>
              </a:spcBef>
              <a:buNone/>
              <a:defRPr sz="3735" b="1">
                <a:latin typeface="楷体" panose="02010609060101010101" charset="-122"/>
                <a:ea typeface="楷体" panose="02010609060101010101" charset="-122"/>
              </a:defRPr>
            </a:lvl1pPr>
          </a:lstStyle>
          <a:p>
            <a:pPr lvl="0"/>
            <a:r>
              <a:rPr lang="zh-CN" altLang="en-US" dirty="0" smtClean="0"/>
              <a:t>单击此处以编辑学习目标内容</a:t>
            </a:r>
            <a:endParaRPr lang="zh-CN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1"/>
          </a:xfrm>
        </p:spPr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1"/>
          </a:xfrm>
        </p:spPr>
        <p:txBody>
          <a:bodyPr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1"/>
          </a:xfrm>
        </p:spPr>
        <p:txBody>
          <a:bodyPr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.png"/><Relationship Id="rId3" Type="http://schemas.openxmlformats.org/officeDocument/2006/relationships/tags" Target="../tags/tag1.xml"/><Relationship Id="rId2" Type="http://schemas.microsoft.com/office/2007/relationships/media" Target="../media/media1.mp4"/><Relationship Id="rId1" Type="http://schemas.openxmlformats.org/officeDocument/2006/relationships/video" Target="../media/media1.mp4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3.xml"/><Relationship Id="rId4" Type="http://schemas.openxmlformats.org/officeDocument/2006/relationships/image" Target="../media/image5.png"/><Relationship Id="rId3" Type="http://schemas.openxmlformats.org/officeDocument/2006/relationships/audio" Target="../media/audio1.wav"/><Relationship Id="rId2" Type="http://schemas.openxmlformats.org/officeDocument/2006/relationships/image" Target="../media/image4.jpeg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tiff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7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6.png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6.png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tags" Target="../tags/tag3.xml"/><Relationship Id="rId3" Type="http://schemas.microsoft.com/office/2007/relationships/media" Target="../media/media2.mp4"/><Relationship Id="rId2" Type="http://schemas.openxmlformats.org/officeDocument/2006/relationships/video" Target="../media/media2.mp4"/><Relationship Id="rId1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tags" Target="../tags/tag11.xml"/><Relationship Id="rId8" Type="http://schemas.openxmlformats.org/officeDocument/2006/relationships/tags" Target="../tags/tag10.xml"/><Relationship Id="rId7" Type="http://schemas.openxmlformats.org/officeDocument/2006/relationships/tags" Target="../tags/tag9.xml"/><Relationship Id="rId6" Type="http://schemas.openxmlformats.org/officeDocument/2006/relationships/tags" Target="../tags/tag8.xml"/><Relationship Id="rId5" Type="http://schemas.openxmlformats.org/officeDocument/2006/relationships/tags" Target="../tags/tag7.xml"/><Relationship Id="rId4" Type="http://schemas.openxmlformats.org/officeDocument/2006/relationships/tags" Target="../tags/tag6.xml"/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4" Type="http://schemas.openxmlformats.org/officeDocument/2006/relationships/slideLayout" Target="../slideLayouts/slideLayout10.xml"/><Relationship Id="rId13" Type="http://schemas.openxmlformats.org/officeDocument/2006/relationships/tags" Target="../tags/tag15.xml"/><Relationship Id="rId12" Type="http://schemas.openxmlformats.org/officeDocument/2006/relationships/tags" Target="../tags/tag14.xml"/><Relationship Id="rId11" Type="http://schemas.openxmlformats.org/officeDocument/2006/relationships/tags" Target="../tags/tag13.xml"/><Relationship Id="rId10" Type="http://schemas.openxmlformats.org/officeDocument/2006/relationships/tags" Target="../tags/tag12.xml"/><Relationship Id="rId1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590464" y="2173700"/>
            <a:ext cx="7648480" cy="1421797"/>
          </a:xfrm>
          <a:prstGeom prst="rect">
            <a:avLst/>
          </a:prstGeom>
          <a:noFill/>
        </p:spPr>
        <p:txBody>
          <a:bodyPr anchor="ctr"/>
          <a:lstStyle/>
          <a:p>
            <a:pPr marL="320040" algn="ctr"/>
            <a:r>
              <a:rPr lang="zh-CN" altLang="en-US" sz="8500" b="1" i="0" dirty="0">
                <a:solidFill>
                  <a:srgbClr val="31A66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rPr>
              <a:t>沏 茶 问 题</a:t>
            </a:r>
            <a:endParaRPr lang="zh-CN" altLang="en-US" sz="8500" b="1" i="0" dirty="0">
              <a:solidFill>
                <a:srgbClr val="31A660">
                  <a:alpha val="100000"/>
                </a:srgb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3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4856" y="1548889"/>
            <a:ext cx="3810000" cy="3581400"/>
          </a:xfrm>
          <a:prstGeom prst="ellipse">
            <a:avLst/>
          </a:prstGeom>
          <a:ln w="95250">
            <a:solidFill>
              <a:srgbClr val="FFFFFF">
                <a:alpha val="100000"/>
              </a:srgbClr>
            </a:solidFill>
          </a:ln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文本框 7"/>
          <p:cNvSpPr txBox="1"/>
          <p:nvPr/>
        </p:nvSpPr>
        <p:spPr>
          <a:xfrm>
            <a:off x="2895600" y="4669790"/>
            <a:ext cx="49352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00B050"/>
                </a:solidFill>
              </a:rPr>
              <a:t>通榆县鸿兴镇小学校</a:t>
            </a:r>
            <a:r>
              <a:rPr lang="en-US" altLang="zh-CN" sz="2800" b="1">
                <a:solidFill>
                  <a:srgbClr val="00B050"/>
                </a:solidFill>
              </a:rPr>
              <a:t>  </a:t>
            </a:r>
            <a:r>
              <a:rPr lang="zh-CN" altLang="zh-CN" sz="2800" b="1">
                <a:solidFill>
                  <a:srgbClr val="00B050"/>
                </a:solidFill>
              </a:rPr>
              <a:t>孙雪</a:t>
            </a:r>
            <a:endParaRPr lang="zh-CN" altLang="zh-CN" sz="2800" b="1">
              <a:solidFill>
                <a:srgbClr val="00B05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90550" y="255905"/>
            <a:ext cx="39941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 b="1">
                <a:solidFill>
                  <a:schemeClr val="accent6"/>
                </a:solidFill>
              </a:rPr>
              <a:t>人教版小学数学四年级上册第八单元</a:t>
            </a:r>
            <a:endParaRPr lang="zh-CN" altLang="zh-CN" b="1">
              <a:solidFill>
                <a:schemeClr val="accent6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茶文化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0" name="矩形 59"/>
          <p:cNvSpPr/>
          <p:nvPr/>
        </p:nvSpPr>
        <p:spPr>
          <a:xfrm>
            <a:off x="194733" y="-12700"/>
            <a:ext cx="11779673" cy="6883400"/>
          </a:xfrm>
          <a:prstGeom prst="rect">
            <a:avLst/>
          </a:prstGeom>
          <a:solidFill>
            <a:srgbClr val="2EA692">
              <a:alpha val="50000"/>
            </a:srgbClr>
          </a:solidFill>
          <a:ln>
            <a:noFill/>
          </a:ln>
        </p:spPr>
        <p:style>
          <a:lnRef idx="2">
            <a:srgbClr val="2EA692">
              <a:shade val="50000"/>
            </a:srgbClr>
          </a:lnRef>
          <a:fillRef idx="1">
            <a:srgbClr val="2EA692"/>
          </a:fillRef>
          <a:effectRef idx="0">
            <a:srgbClr val="2EA692"/>
          </a:effectRef>
          <a:fontRef idx="minor">
            <a:sysClr val="window" lastClr="FFFFFF"/>
          </a:fontRef>
        </p:style>
        <p:txBody>
          <a:bodyPr rtlCol="0" anchor="ctr"/>
          <a:p>
            <a:pPr algn="ctr"/>
            <a:endParaRPr lang="zh-CN" altLang="en-US" sz="1355"/>
          </a:p>
        </p:txBody>
      </p:sp>
      <p:pic>
        <p:nvPicPr>
          <p:cNvPr id="17409" name="图片 11265" descr="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l="34018" t="404" r="30610" b="1452"/>
          <a:stretch>
            <a:fillRect/>
          </a:stretch>
        </p:blipFill>
        <p:spPr>
          <a:xfrm>
            <a:off x="4689475" y="835660"/>
            <a:ext cx="2381885" cy="49961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7" name="2009073012492539.wav">
            <a:hlinkClick r:id="" action="ppaction://media"/>
          </p:cNvPr>
          <p:cNvPicPr>
            <a:picLocks noRot="1" noChangeAspect="1"/>
          </p:cNvPicPr>
          <p:nvPr>
            <a:wavAudioFile r:embed="rId3" name="2009073012492539.wav"/>
          </p:nvPr>
        </p:nvPicPr>
        <p:blipFill>
          <a:blip r:embed="rId4"/>
          <a:stretch>
            <a:fillRect/>
          </a:stretch>
        </p:blipFill>
        <p:spPr>
          <a:xfrm flipV="1">
            <a:off x="5664200" y="1989455"/>
            <a:ext cx="574675" cy="521971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2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repeatCount="3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26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0482" name="组合 7"/>
          <p:cNvGrpSpPr/>
          <p:nvPr/>
        </p:nvGrpSpPr>
        <p:grpSpPr>
          <a:xfrm>
            <a:off x="101600" y="177800"/>
            <a:ext cx="2736851" cy="605367"/>
            <a:chOff x="121" y="199"/>
            <a:chExt cx="3679" cy="1080"/>
          </a:xfrm>
        </p:grpSpPr>
        <p:sp>
          <p:nvSpPr>
            <p:cNvPr id="7" name="任意多边形 6"/>
            <p:cNvSpPr/>
            <p:nvPr/>
          </p:nvSpPr>
          <p:spPr>
            <a:xfrm rot="21180000">
              <a:off x="987" y="923"/>
              <a:ext cx="2813" cy="356"/>
            </a:xfrm>
            <a:custGeom>
              <a:avLst/>
              <a:gdLst>
                <a:gd name="connisteX0" fmla="*/ 0 w 4155440"/>
                <a:gd name="connsiteY0" fmla="*/ 31659 h 730248"/>
                <a:gd name="connisteX1" fmla="*/ 577850 w 4155440"/>
                <a:gd name="connsiteY1" fmla="*/ 25309 h 730248"/>
                <a:gd name="connisteX2" fmla="*/ 1184910 w 4155440"/>
                <a:gd name="connsiteY2" fmla="*/ 317409 h 730248"/>
                <a:gd name="connisteX3" fmla="*/ 1655445 w 4155440"/>
                <a:gd name="connsiteY3" fmla="*/ 102779 h 730248"/>
                <a:gd name="connisteX4" fmla="*/ 2363470 w 4155440"/>
                <a:gd name="connsiteY4" fmla="*/ 489494 h 730248"/>
                <a:gd name="connisteX5" fmla="*/ 2720975 w 4155440"/>
                <a:gd name="connsiteY5" fmla="*/ 215809 h 730248"/>
                <a:gd name="connisteX6" fmla="*/ 3495040 w 4155440"/>
                <a:gd name="connsiteY6" fmla="*/ 727619 h 730248"/>
                <a:gd name="connisteX7" fmla="*/ 4155440 w 4155440"/>
                <a:gd name="connsiteY7" fmla="*/ 382814 h 730248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</a:cxnLst>
              <a:rect l="l" t="t" r="r" b="b"/>
              <a:pathLst>
                <a:path w="4155440" h="730248">
                  <a:moveTo>
                    <a:pt x="0" y="31659"/>
                  </a:moveTo>
                  <a:cubicBezTo>
                    <a:pt x="103505" y="24674"/>
                    <a:pt x="340995" y="-31841"/>
                    <a:pt x="577850" y="25309"/>
                  </a:cubicBezTo>
                  <a:cubicBezTo>
                    <a:pt x="814705" y="82459"/>
                    <a:pt x="969645" y="302169"/>
                    <a:pt x="1184910" y="317409"/>
                  </a:cubicBezTo>
                  <a:cubicBezTo>
                    <a:pt x="1400175" y="332649"/>
                    <a:pt x="1419860" y="68489"/>
                    <a:pt x="1655445" y="102779"/>
                  </a:cubicBezTo>
                  <a:cubicBezTo>
                    <a:pt x="1891030" y="137069"/>
                    <a:pt x="2150110" y="466634"/>
                    <a:pt x="2363470" y="489494"/>
                  </a:cubicBezTo>
                  <a:cubicBezTo>
                    <a:pt x="2576830" y="512354"/>
                    <a:pt x="2494915" y="168184"/>
                    <a:pt x="2720975" y="215809"/>
                  </a:cubicBezTo>
                  <a:cubicBezTo>
                    <a:pt x="2947035" y="263434"/>
                    <a:pt x="3208020" y="693964"/>
                    <a:pt x="3495040" y="727619"/>
                  </a:cubicBezTo>
                  <a:cubicBezTo>
                    <a:pt x="3782060" y="761274"/>
                    <a:pt x="4038600" y="462189"/>
                    <a:pt x="4155440" y="382814"/>
                  </a:cubicBezTo>
                </a:path>
              </a:pathLst>
            </a:custGeom>
            <a:noFill/>
            <a:ln w="50800">
              <a:solidFill>
                <a:srgbClr val="F0B500"/>
              </a:solidFill>
              <a:headEnd type="none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base"/>
              <a:endParaRPr lang="zh-CN" altLang="en-US" sz="2400" strike="noStrike" noProof="1"/>
            </a:p>
          </p:txBody>
        </p:sp>
        <p:pic>
          <p:nvPicPr>
            <p:cNvPr id="20484" name="图片 1" descr="2221 (20)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21" y="199"/>
              <a:ext cx="1370" cy="1000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0" name="组合 9"/>
          <p:cNvGrpSpPr/>
          <p:nvPr/>
        </p:nvGrpSpPr>
        <p:grpSpPr>
          <a:xfrm rot="0">
            <a:off x="6604000" y="2413000"/>
            <a:ext cx="3955627" cy="2008293"/>
            <a:chOff x="10450" y="3156"/>
            <a:chExt cx="4030" cy="1805"/>
          </a:xfrm>
        </p:grpSpPr>
        <p:sp>
          <p:nvSpPr>
            <p:cNvPr id="5161" name="云形标注 7"/>
            <p:cNvSpPr/>
            <p:nvPr/>
          </p:nvSpPr>
          <p:spPr>
            <a:xfrm>
              <a:off x="10450" y="3156"/>
              <a:ext cx="4030" cy="1805"/>
            </a:xfrm>
            <a:prstGeom prst="cloudCallout">
              <a:avLst>
                <a:gd name="adj1" fmla="val -60081"/>
                <a:gd name="adj2" fmla="val 46290"/>
              </a:avLst>
            </a:prstGeom>
            <a:solidFill>
              <a:schemeClr val="bg1"/>
            </a:solidFill>
            <a:ln w="9525" cap="flat" cmpd="sng">
              <a:solidFill>
                <a:srgbClr val="C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sz="2400" dirty="0">
                <a:latin typeface="Arial" panose="020B0604020202020204" pitchFamily="34" charset="0"/>
              </a:endParaRPr>
            </a:p>
          </p:txBody>
        </p:sp>
        <p:sp>
          <p:nvSpPr>
            <p:cNvPr id="5162" name="文本框 8"/>
            <p:cNvSpPr txBox="1"/>
            <p:nvPr/>
          </p:nvSpPr>
          <p:spPr>
            <a:xfrm>
              <a:off x="10680" y="3449"/>
              <a:ext cx="3755" cy="11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3735" b="1" dirty="0">
                  <a:latin typeface="楷体" panose="02010609060101010101" charset="-122"/>
                  <a:ea typeface="楷体" panose="02010609060101010101" charset="-122"/>
                  <a:sym typeface="Arial" panose="020B0604020202020204" pitchFamily="34" charset="0"/>
                </a:rPr>
                <a:t>怎样才能尽快让客人喝上茶？</a:t>
              </a:r>
              <a:endParaRPr lang="zh-CN" altLang="en-US" sz="3735" b="1" dirty="0">
                <a:latin typeface="楷体" panose="02010609060101010101" charset="-122"/>
                <a:ea typeface="楷体" panose="02010609060101010101" charset="-122"/>
                <a:sym typeface="Arial" panose="020B0604020202020204" pitchFamily="34" charset="0"/>
              </a:endParaRPr>
            </a:p>
          </p:txBody>
        </p:sp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4193" y="3327400"/>
            <a:ext cx="4180840" cy="2719493"/>
          </a:xfrm>
          <a:prstGeom prst="rect">
            <a:avLst/>
          </a:prstGeom>
        </p:spPr>
      </p:pic>
      <p:sp>
        <p:nvSpPr>
          <p:cNvPr id="7180" name="AutoShape 27"/>
          <p:cNvSpPr/>
          <p:nvPr/>
        </p:nvSpPr>
        <p:spPr>
          <a:xfrm>
            <a:off x="2641600" y="1397000"/>
            <a:ext cx="3345180" cy="1826260"/>
          </a:xfrm>
          <a:prstGeom prst="wedgeRoundRectCallout">
            <a:avLst>
              <a:gd name="adj1" fmla="val -24791"/>
              <a:gd name="adj2" fmla="val 65113"/>
              <a:gd name="adj3" fmla="val 16667"/>
            </a:avLst>
          </a:prstGeom>
          <a:solidFill>
            <a:srgbClr val="FFFFFF"/>
          </a:solidFill>
          <a:ln w="19050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735" b="1" dirty="0">
                <a:latin typeface="楷体" panose="02010609060101010101" charset="-122"/>
                <a:ea typeface="楷体" panose="02010609060101010101" charset="-122"/>
              </a:rPr>
              <a:t>小明，帮妈妈烧壶水，给李阿姨</a:t>
            </a:r>
            <a:r>
              <a:rPr lang="zh-CN" altLang="en-US" sz="3735" b="1" dirty="0" smtClean="0">
                <a:latin typeface="楷体" panose="02010609060101010101" charset="-122"/>
                <a:ea typeface="楷体" panose="02010609060101010101" charset="-122"/>
              </a:rPr>
              <a:t>沏杯茶</a:t>
            </a:r>
            <a:r>
              <a:rPr lang="zh-CN" altLang="en-US" sz="3735" b="1" dirty="0">
                <a:latin typeface="楷体" panose="02010609060101010101" charset="-122"/>
                <a:ea typeface="楷体" panose="02010609060101010101" charset="-122"/>
              </a:rPr>
              <a:t>。</a:t>
            </a:r>
            <a:endParaRPr lang="zh-CN" altLang="en-US" sz="3735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031727" y="6060688"/>
            <a:ext cx="7350107" cy="5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小明要想沏茶，需要做哪些事情？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9015095" y="3280410"/>
            <a:ext cx="75565" cy="7556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9516110" y="3279775"/>
            <a:ext cx="75565" cy="7556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0" grpId="0" bldLvl="0" animBg="1"/>
      <p:bldP spid="7180" grpId="1" animBg="1"/>
      <p:bldP spid="14" grpId="0"/>
      <p:bldP spid="2" grpId="1" animBg="1"/>
      <p:bldP spid="3" grpId="1" animBg="1"/>
      <p:bldP spid="2" grpId="2" animBg="1"/>
      <p:bldP spid="3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形状6"/>
          <p:cNvSpPr txBox="1"/>
          <p:nvPr/>
        </p:nvSpPr>
        <p:spPr>
          <a:xfrm>
            <a:off x="758352" y="3836699"/>
            <a:ext cx="10678706" cy="2503475"/>
          </a:xfrm>
          <a:custGeom>
            <a:avLst/>
            <a:gdLst>
              <a:gd name="connsiteX0" fmla="*/ 500695 w 10678706"/>
              <a:gd name="connsiteY0" fmla="*/ 0 h 2503475"/>
              <a:gd name="connsiteX1" fmla="*/ 10678706 w 10678706"/>
              <a:gd name="connsiteY1" fmla="*/ 0 h 2503475"/>
              <a:gd name="connsiteX2" fmla="*/ 10678706 w 10678706"/>
              <a:gd name="connsiteY2" fmla="*/ 2002780 h 2503475"/>
              <a:gd name="connsiteX3" fmla="*/ 10678706 w 10678706"/>
              <a:gd name="connsiteY3" fmla="*/ 2135572 h 2503475"/>
              <a:gd name="connsiteX4" fmla="*/ 10438157 w 10678706"/>
              <a:gd name="connsiteY4" fmla="*/ 2450723 h 2503475"/>
              <a:gd name="connsiteX5" fmla="*/ 0 w 10678706"/>
              <a:gd name="connsiteY5" fmla="*/ 2503475 h 2503475"/>
              <a:gd name="connsiteX6" fmla="*/ 0 w 10678706"/>
              <a:gd name="connsiteY6" fmla="*/ 500695 h 2503475"/>
              <a:gd name="connsiteX7" fmla="*/ 0 w 10678706"/>
              <a:gd name="connsiteY7" fmla="*/ 224169 h 2503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678706" h="2503475">
                <a:moveTo>
                  <a:pt x="500695" y="0"/>
                </a:moveTo>
                <a:lnTo>
                  <a:pt x="10678706" y="0"/>
                </a:lnTo>
                <a:lnTo>
                  <a:pt x="10678706" y="2002780"/>
                </a:lnTo>
                <a:cubicBezTo>
                  <a:pt x="10678706" y="2135572"/>
                  <a:pt x="10625955" y="2262926"/>
                  <a:pt x="10532056" y="2356825"/>
                </a:cubicBezTo>
                <a:cubicBezTo>
                  <a:pt x="10438157" y="2450723"/>
                  <a:pt x="10310804" y="2503475"/>
                  <a:pt x="10178011" y="2503475"/>
                </a:cubicBezTo>
                <a:lnTo>
                  <a:pt x="0" y="2503475"/>
                </a:lnTo>
                <a:lnTo>
                  <a:pt x="0" y="500695"/>
                </a:lnTo>
                <a:cubicBezTo>
                  <a:pt x="0" y="224169"/>
                  <a:pt x="224169" y="0"/>
                  <a:pt x="500695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38100">
            <a:solidFill>
              <a:srgbClr val="31A66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文本1"/>
          <p:cNvSpPr txBox="1"/>
          <p:nvPr/>
        </p:nvSpPr>
        <p:spPr>
          <a:xfrm>
            <a:off x="3467281" y="375209"/>
            <a:ext cx="5841663" cy="71012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100" b="1" i="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怎样才能尽快让客人喝上茶？</a:t>
            </a:r>
            <a:endParaRPr lang="zh-CN" altLang="en-US" sz="3100" b="1" i="0" dirty="0">
              <a:solidFill>
                <a:srgbClr val="FF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文本2"/>
          <p:cNvSpPr txBox="1"/>
          <p:nvPr/>
        </p:nvSpPr>
        <p:spPr>
          <a:xfrm>
            <a:off x="1113958" y="3950484"/>
            <a:ext cx="10119417" cy="71012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100" b="1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1.摆一摆，利用学具卡片摆出</a:t>
            </a:r>
            <a:r>
              <a:rPr lang="zh-CN" altLang="en-US" sz="3100" b="1" i="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合理且省时</a:t>
            </a:r>
            <a:r>
              <a:rPr lang="zh-CN" altLang="en-US" sz="3100" b="1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的沏茶过程。</a:t>
            </a:r>
            <a:endParaRPr lang="zh-CN" altLang="en-US" sz="3100" b="1" i="0" dirty="0">
              <a:solidFill>
                <a:srgbClr val="00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文本3"/>
          <p:cNvSpPr txBox="1"/>
          <p:nvPr/>
        </p:nvSpPr>
        <p:spPr>
          <a:xfrm>
            <a:off x="1114339" y="4597124"/>
            <a:ext cx="9967017" cy="71012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100" b="1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2.【</a:t>
            </a:r>
            <a:r>
              <a:rPr lang="zh-CN" altLang="en-US" sz="3100" b="1" i="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写一写</a:t>
            </a:r>
            <a:r>
              <a:rPr lang="en-US" altLang="zh-CN" sz="3100" b="1" i="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/</a:t>
            </a:r>
            <a:r>
              <a:rPr lang="zh-CN" altLang="en-US" sz="3100" b="1" i="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画一画</a:t>
            </a:r>
            <a:r>
              <a:rPr lang="zh-CN" altLang="en-US" sz="3100" b="1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】选择一种你喜欢的方式，在记录单上写出或画出你的沏茶顺序。</a:t>
            </a:r>
            <a:endParaRPr lang="zh-CN" altLang="en-US" sz="3100" b="1" i="0" dirty="0">
              <a:solidFill>
                <a:srgbClr val="00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文本4"/>
          <p:cNvSpPr txBox="1"/>
          <p:nvPr/>
        </p:nvSpPr>
        <p:spPr>
          <a:xfrm>
            <a:off x="1114406" y="5704910"/>
            <a:ext cx="9967017" cy="710121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100" b="1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3.列式计算所需要的时间。</a:t>
            </a:r>
            <a:endParaRPr lang="zh-CN" altLang="en-US" sz="3100" b="1" i="0" dirty="0">
              <a:solidFill>
                <a:srgbClr val="00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形状7"/>
          <p:cNvSpPr txBox="1"/>
          <p:nvPr/>
        </p:nvSpPr>
        <p:spPr>
          <a:xfrm rot="20802000">
            <a:off x="429006" y="3444631"/>
            <a:ext cx="1455572" cy="596503"/>
          </a:xfrm>
          <a:custGeom>
            <a:avLst/>
            <a:gdLst>
              <a:gd name="connsiteX0" fmla="*/ 200148 w 1455572"/>
              <a:gd name="connsiteY0" fmla="*/ 0 h 596503"/>
              <a:gd name="connsiteX1" fmla="*/ 1255425 w 1455572"/>
              <a:gd name="connsiteY1" fmla="*/ 0 h 596503"/>
              <a:gd name="connsiteX2" fmla="*/ 1365963 w 1455572"/>
              <a:gd name="connsiteY2" fmla="*/ 0 h 596503"/>
              <a:gd name="connsiteX3" fmla="*/ 1455572 w 1455572"/>
              <a:gd name="connsiteY3" fmla="*/ 396355 h 596503"/>
              <a:gd name="connsiteX4" fmla="*/ 1455572 w 1455572"/>
              <a:gd name="connsiteY4" fmla="*/ 506894 h 596503"/>
              <a:gd name="connsiteX5" fmla="*/ 200148 w 1455572"/>
              <a:gd name="connsiteY5" fmla="*/ 596503 h 596503"/>
              <a:gd name="connsiteX6" fmla="*/ 89609 w 1455572"/>
              <a:gd name="connsiteY6" fmla="*/ 596503 h 596503"/>
              <a:gd name="connsiteX7" fmla="*/ 0 w 1455572"/>
              <a:gd name="connsiteY7" fmla="*/ 200148 h 596503"/>
              <a:gd name="connsiteX8" fmla="*/ 0 w 1455572"/>
              <a:gd name="connsiteY8" fmla="*/ 89609 h 596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55572" h="596503">
                <a:moveTo>
                  <a:pt x="200148" y="0"/>
                </a:moveTo>
                <a:lnTo>
                  <a:pt x="1255425" y="0"/>
                </a:lnTo>
                <a:cubicBezTo>
                  <a:pt x="1365963" y="0"/>
                  <a:pt x="1455572" y="89609"/>
                  <a:pt x="1455572" y="200148"/>
                </a:cubicBezTo>
                <a:lnTo>
                  <a:pt x="1455572" y="396355"/>
                </a:lnTo>
                <a:cubicBezTo>
                  <a:pt x="1455572" y="506894"/>
                  <a:pt x="1365963" y="596503"/>
                  <a:pt x="1255425" y="596503"/>
                </a:cubicBezTo>
                <a:lnTo>
                  <a:pt x="200148" y="596503"/>
                </a:lnTo>
                <a:cubicBezTo>
                  <a:pt x="89609" y="596503"/>
                  <a:pt x="0" y="506894"/>
                  <a:pt x="0" y="396355"/>
                </a:cubicBezTo>
                <a:lnTo>
                  <a:pt x="0" y="200148"/>
                </a:lnTo>
                <a:cubicBezTo>
                  <a:pt x="0" y="89609"/>
                  <a:pt x="89609" y="0"/>
                  <a:pt x="200148" y="0"/>
                </a:cubicBezTo>
                <a:close/>
              </a:path>
            </a:pathLst>
          </a:custGeom>
          <a:solidFill>
            <a:srgbClr val="F5AC62">
              <a:alpha val="100000"/>
            </a:srgbClr>
          </a:solidFill>
          <a:ln w="28575">
            <a:solidFill>
              <a:srgbClr val="E68A2E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8" name="文本10"/>
          <p:cNvSpPr txBox="1"/>
          <p:nvPr/>
        </p:nvSpPr>
        <p:spPr>
          <a:xfrm rot="20754000">
            <a:off x="382629" y="3346752"/>
            <a:ext cx="1719663" cy="690410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2600" b="1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活动要求</a:t>
            </a:r>
            <a:endParaRPr lang="zh-CN" altLang="en-US" sz="2600" b="1" i="0" dirty="0">
              <a:solidFill>
                <a:srgbClr val="00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147" name="图片 6" descr="S209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52475"/>
          <a:stretch>
            <a:fillRect/>
          </a:stretch>
        </p:blipFill>
        <p:spPr>
          <a:xfrm>
            <a:off x="758190" y="1489075"/>
            <a:ext cx="5337810" cy="164528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" name="图片 6" descr="S209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45349"/>
          <a:stretch>
            <a:fillRect/>
          </a:stretch>
        </p:blipFill>
        <p:spPr>
          <a:xfrm>
            <a:off x="6399530" y="1393825"/>
            <a:ext cx="5036820" cy="16230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815590" y="-6350"/>
            <a:ext cx="1588770" cy="1770541"/>
            <a:chOff x="640" y="872"/>
            <a:chExt cx="3104" cy="3436"/>
          </a:xfrm>
        </p:grpSpPr>
        <p:sp>
          <p:nvSpPr>
            <p:cNvPr id="8" name="TextBox 6"/>
            <p:cNvSpPr txBox="1">
              <a:spLocks noChangeArrowheads="1"/>
            </p:cNvSpPr>
            <p:nvPr/>
          </p:nvSpPr>
          <p:spPr bwMode="auto">
            <a:xfrm>
              <a:off x="640" y="2697"/>
              <a:ext cx="2748" cy="16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dirty="0">
                  <a:latin typeface="楷体" panose="02010609060101010101" charset="-122"/>
                  <a:ea typeface="楷体" panose="02010609060101010101" charset="-122"/>
                </a:rPr>
                <a:t>洗水壶        </a:t>
              </a:r>
              <a:r>
                <a:rPr lang="en-US" altLang="zh-CN" sz="2400" b="1" dirty="0">
                  <a:solidFill>
                    <a:srgbClr val="C00000"/>
                  </a:solidFill>
                  <a:latin typeface="楷体" panose="02010609060101010101" charset="-122"/>
                  <a:ea typeface="楷体" panose="02010609060101010101" charset="-122"/>
                </a:rPr>
                <a:t>1</a:t>
              </a:r>
              <a:r>
                <a:rPr lang="zh-CN" altLang="en-US" sz="2400" b="1" dirty="0">
                  <a:solidFill>
                    <a:srgbClr val="C00000"/>
                  </a:solidFill>
                  <a:latin typeface="楷体" panose="02010609060101010101" charset="-122"/>
                  <a:ea typeface="楷体" panose="02010609060101010101" charset="-122"/>
                </a:rPr>
                <a:t>分钟</a:t>
              </a:r>
              <a:endParaRPr lang="zh-CN" altLang="en-US" sz="24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"/>
            <a:srcRect b="20407"/>
            <a:stretch>
              <a:fillRect/>
            </a:stretch>
          </p:blipFill>
          <p:spPr>
            <a:xfrm>
              <a:off x="948" y="872"/>
              <a:ext cx="2796" cy="1669"/>
            </a:xfrm>
            <a:prstGeom prst="rect">
              <a:avLst/>
            </a:prstGeom>
          </p:spPr>
        </p:pic>
      </p:grpSp>
      <p:grpSp>
        <p:nvGrpSpPr>
          <p:cNvPr id="10" name="组合 9"/>
          <p:cNvGrpSpPr/>
          <p:nvPr/>
        </p:nvGrpSpPr>
        <p:grpSpPr>
          <a:xfrm>
            <a:off x="6682105" y="41910"/>
            <a:ext cx="1245870" cy="1786465"/>
            <a:chOff x="3845" y="760"/>
            <a:chExt cx="2481" cy="3617"/>
          </a:xfrm>
        </p:grpSpPr>
        <p:sp>
          <p:nvSpPr>
            <p:cNvPr id="4" name="TextBox 7"/>
            <p:cNvSpPr txBox="1">
              <a:spLocks noChangeArrowheads="1"/>
            </p:cNvSpPr>
            <p:nvPr/>
          </p:nvSpPr>
          <p:spPr bwMode="auto">
            <a:xfrm>
              <a:off x="3988" y="2697"/>
              <a:ext cx="2107" cy="1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dirty="0">
                  <a:latin typeface="楷体" panose="02010609060101010101" charset="-122"/>
                  <a:ea typeface="楷体" panose="02010609060101010101" charset="-122"/>
                </a:rPr>
                <a:t>接水</a:t>
              </a:r>
              <a:endParaRPr lang="en-US" altLang="zh-CN" sz="2400" b="1" dirty="0">
                <a:latin typeface="楷体" panose="02010609060101010101" charset="-122"/>
                <a:ea typeface="楷体" panose="02010609060101010101" charset="-122"/>
              </a:endParaRPr>
            </a:p>
            <a:p>
              <a:pPr algn="ctr" eaLnBrk="1" hangingPunct="1"/>
              <a:r>
                <a:rPr lang="en-US" altLang="zh-CN" sz="2400" b="1" dirty="0">
                  <a:solidFill>
                    <a:srgbClr val="C00000"/>
                  </a:solidFill>
                  <a:latin typeface="楷体" panose="02010609060101010101" charset="-122"/>
                  <a:ea typeface="楷体" panose="02010609060101010101" charset="-122"/>
                </a:rPr>
                <a:t>1</a:t>
              </a:r>
              <a:r>
                <a:rPr lang="zh-CN" altLang="en-US" sz="2400" b="1" dirty="0">
                  <a:solidFill>
                    <a:srgbClr val="C00000"/>
                  </a:solidFill>
                  <a:latin typeface="楷体" panose="02010609060101010101" charset="-122"/>
                  <a:ea typeface="楷体" panose="02010609060101010101" charset="-122"/>
                </a:rPr>
                <a:t>分钟</a:t>
              </a:r>
              <a:endParaRPr lang="zh-CN" altLang="en-US" sz="24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2"/>
            <a:srcRect b="24775"/>
            <a:stretch>
              <a:fillRect/>
            </a:stretch>
          </p:blipFill>
          <p:spPr>
            <a:xfrm>
              <a:off x="3845" y="760"/>
              <a:ext cx="2481" cy="1895"/>
            </a:xfrm>
            <a:prstGeom prst="rect">
              <a:avLst/>
            </a:prstGeom>
          </p:spPr>
        </p:pic>
      </p:grpSp>
      <p:grpSp>
        <p:nvGrpSpPr>
          <p:cNvPr id="12" name="组合 11"/>
          <p:cNvGrpSpPr/>
          <p:nvPr/>
        </p:nvGrpSpPr>
        <p:grpSpPr>
          <a:xfrm>
            <a:off x="1190625" y="33020"/>
            <a:ext cx="1275715" cy="1811234"/>
            <a:chOff x="6329" y="949"/>
            <a:chExt cx="2609" cy="3690"/>
          </a:xfrm>
        </p:grpSpPr>
        <p:sp>
          <p:nvSpPr>
            <p:cNvPr id="13" name="TextBox 6"/>
            <p:cNvSpPr txBox="1">
              <a:spLocks noChangeArrowheads="1"/>
            </p:cNvSpPr>
            <p:nvPr/>
          </p:nvSpPr>
          <p:spPr bwMode="auto">
            <a:xfrm>
              <a:off x="6575" y="2697"/>
              <a:ext cx="2120" cy="19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dirty="0">
                  <a:latin typeface="楷体" panose="02010609060101010101" charset="-122"/>
                  <a:ea typeface="楷体" panose="02010609060101010101" charset="-122"/>
                </a:rPr>
                <a:t>烧水</a:t>
              </a:r>
              <a:endParaRPr lang="en-US" altLang="zh-CN" sz="2400" b="1" dirty="0">
                <a:latin typeface="楷体" panose="02010609060101010101" charset="-122"/>
                <a:ea typeface="楷体" panose="02010609060101010101" charset="-122"/>
              </a:endParaRPr>
            </a:p>
            <a:p>
              <a:pPr algn="ctr" eaLnBrk="1" hangingPunct="1"/>
              <a:r>
                <a:rPr lang="en-US" altLang="zh-CN" sz="2400" b="1" dirty="0">
                  <a:solidFill>
                    <a:srgbClr val="C00000"/>
                  </a:solidFill>
                  <a:latin typeface="楷体" panose="02010609060101010101" charset="-122"/>
                  <a:ea typeface="楷体" panose="02010609060101010101" charset="-122"/>
                </a:rPr>
                <a:t>8</a:t>
              </a:r>
              <a:r>
                <a:rPr lang="zh-CN" altLang="en-US" sz="2400" b="1" dirty="0">
                  <a:solidFill>
                    <a:srgbClr val="C00000"/>
                  </a:solidFill>
                  <a:latin typeface="楷体" panose="02010609060101010101" charset="-122"/>
                  <a:ea typeface="楷体" panose="02010609060101010101" charset="-122"/>
                </a:rPr>
                <a:t>分钟</a:t>
              </a:r>
              <a:r>
                <a:rPr lang="zh-CN" altLang="en-US" sz="2400" b="1" dirty="0">
                  <a:latin typeface="楷体" panose="02010609060101010101" charset="-122"/>
                  <a:ea typeface="楷体" panose="02010609060101010101" charset="-122"/>
                </a:rPr>
                <a:t> </a:t>
              </a:r>
              <a:r>
                <a:rPr lang="zh-CN" altLang="en-US" sz="3200" b="1" dirty="0">
                  <a:latin typeface="楷体" panose="02010609060101010101" charset="-122"/>
                  <a:ea typeface="楷体" panose="02010609060101010101" charset="-122"/>
                </a:rPr>
                <a:t>  </a:t>
              </a:r>
              <a:r>
                <a:rPr lang="zh-CN" altLang="en-US" sz="2400" b="1" dirty="0">
                  <a:latin typeface="楷体" panose="02010609060101010101" charset="-122"/>
                  <a:ea typeface="楷体" panose="02010609060101010101" charset="-122"/>
                </a:rPr>
                <a:t>    </a:t>
              </a:r>
              <a:endParaRPr lang="zh-CN" altLang="en-US" sz="2400" b="1" dirty="0">
                <a:latin typeface="楷体" panose="02010609060101010101" charset="-122"/>
                <a:ea typeface="楷体" panose="02010609060101010101" charset="-122"/>
              </a:endParaRPr>
            </a:p>
          </p:txBody>
        </p:sp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/>
            <a:srcRect b="28452"/>
            <a:stretch>
              <a:fillRect/>
            </a:stretch>
          </p:blipFill>
          <p:spPr>
            <a:xfrm>
              <a:off x="6329" y="949"/>
              <a:ext cx="2609" cy="1603"/>
            </a:xfrm>
            <a:prstGeom prst="rect">
              <a:avLst/>
            </a:prstGeom>
          </p:spPr>
        </p:pic>
      </p:grpSp>
      <p:grpSp>
        <p:nvGrpSpPr>
          <p:cNvPr id="14" name="组合 13"/>
          <p:cNvGrpSpPr/>
          <p:nvPr/>
        </p:nvGrpSpPr>
        <p:grpSpPr>
          <a:xfrm>
            <a:off x="4792345" y="-10795"/>
            <a:ext cx="1435100" cy="1744808"/>
            <a:chOff x="9268" y="831"/>
            <a:chExt cx="2871" cy="3559"/>
          </a:xfrm>
        </p:grpSpPr>
        <p:sp>
          <p:nvSpPr>
            <p:cNvPr id="5" name="TextBox 6"/>
            <p:cNvSpPr txBox="1">
              <a:spLocks noChangeArrowheads="1"/>
            </p:cNvSpPr>
            <p:nvPr/>
          </p:nvSpPr>
          <p:spPr bwMode="auto">
            <a:xfrm>
              <a:off x="9441" y="2697"/>
              <a:ext cx="2393" cy="16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dirty="0">
                  <a:latin typeface="楷体" panose="02010609060101010101" charset="-122"/>
                  <a:ea typeface="楷体" panose="02010609060101010101" charset="-122"/>
                </a:rPr>
                <a:t>洗茶杯</a:t>
              </a:r>
              <a:endParaRPr lang="en-US" altLang="zh-CN" sz="2400" b="1" dirty="0">
                <a:latin typeface="楷体" panose="02010609060101010101" charset="-122"/>
                <a:ea typeface="楷体" panose="02010609060101010101" charset="-122"/>
              </a:endParaRPr>
            </a:p>
            <a:p>
              <a:pPr algn="ctr" eaLnBrk="1" hangingPunct="1"/>
              <a:r>
                <a:rPr lang="en-US" altLang="zh-CN" sz="2400" b="1" dirty="0">
                  <a:solidFill>
                    <a:srgbClr val="C00000"/>
                  </a:solidFill>
                  <a:latin typeface="楷体" panose="02010609060101010101" charset="-122"/>
                  <a:ea typeface="楷体" panose="02010609060101010101" charset="-122"/>
                </a:rPr>
                <a:t>2</a:t>
              </a:r>
              <a:r>
                <a:rPr lang="zh-CN" altLang="en-US" sz="2400" b="1" dirty="0">
                  <a:solidFill>
                    <a:srgbClr val="C00000"/>
                  </a:solidFill>
                  <a:latin typeface="楷体" panose="02010609060101010101" charset="-122"/>
                  <a:ea typeface="楷体" panose="02010609060101010101" charset="-122"/>
                </a:rPr>
                <a:t>分钟</a:t>
              </a:r>
              <a:endParaRPr lang="zh-CN" altLang="en-US" sz="24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4"/>
            <a:srcRect b="18377"/>
            <a:stretch>
              <a:fillRect/>
            </a:stretch>
          </p:blipFill>
          <p:spPr>
            <a:xfrm>
              <a:off x="9268" y="831"/>
              <a:ext cx="2871" cy="1824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8371840" y="193675"/>
            <a:ext cx="1465580" cy="1549500"/>
            <a:chOff x="12440" y="1101"/>
            <a:chExt cx="2776" cy="2934"/>
          </a:xfrm>
        </p:grpSpPr>
        <p:sp>
          <p:nvSpPr>
            <p:cNvPr id="16" name="TextBox 7"/>
            <p:cNvSpPr txBox="1">
              <a:spLocks noChangeArrowheads="1"/>
            </p:cNvSpPr>
            <p:nvPr/>
          </p:nvSpPr>
          <p:spPr bwMode="auto">
            <a:xfrm>
              <a:off x="12473" y="2697"/>
              <a:ext cx="2743" cy="1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000" b="1" dirty="0">
                  <a:latin typeface="楷体" panose="02010609060101010101" charset="-122"/>
                  <a:ea typeface="楷体" panose="02010609060101010101" charset="-122"/>
                </a:rPr>
                <a:t>找茶叶</a:t>
              </a:r>
              <a:endParaRPr lang="en-US" altLang="zh-CN" sz="2000" b="1" dirty="0">
                <a:latin typeface="楷体" panose="02010609060101010101" charset="-122"/>
                <a:ea typeface="楷体" panose="02010609060101010101" charset="-122"/>
              </a:endParaRPr>
            </a:p>
            <a:p>
              <a:pPr algn="ctr" eaLnBrk="1" hangingPunct="1"/>
              <a:r>
                <a:rPr lang="en-US" altLang="zh-CN" sz="2000" b="1" dirty="0">
                  <a:solidFill>
                    <a:srgbClr val="C00000"/>
                  </a:solidFill>
                  <a:latin typeface="楷体" panose="02010609060101010101" charset="-122"/>
                  <a:ea typeface="楷体" panose="02010609060101010101" charset="-122"/>
                </a:rPr>
                <a:t>1</a:t>
              </a:r>
              <a:r>
                <a:rPr lang="zh-CN" altLang="en-US" sz="2000" b="1" dirty="0">
                  <a:solidFill>
                    <a:srgbClr val="C00000"/>
                  </a:solidFill>
                  <a:latin typeface="楷体" panose="02010609060101010101" charset="-122"/>
                  <a:ea typeface="楷体" panose="02010609060101010101" charset="-122"/>
                </a:rPr>
                <a:t>分钟</a:t>
              </a:r>
              <a:endParaRPr lang="zh-CN" altLang="en-US" sz="20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/>
            <a:srcRect r="20276" b="27723"/>
            <a:stretch>
              <a:fillRect/>
            </a:stretch>
          </p:blipFill>
          <p:spPr>
            <a:xfrm>
              <a:off x="12440" y="1101"/>
              <a:ext cx="2621" cy="1672"/>
            </a:xfrm>
            <a:prstGeom prst="rect">
              <a:avLst/>
            </a:prstGeom>
          </p:spPr>
        </p:pic>
      </p:grpSp>
      <p:grpSp>
        <p:nvGrpSpPr>
          <p:cNvPr id="20" name="组合 19"/>
          <p:cNvGrpSpPr/>
          <p:nvPr/>
        </p:nvGrpSpPr>
        <p:grpSpPr>
          <a:xfrm>
            <a:off x="10199370" y="194310"/>
            <a:ext cx="1245870" cy="1759932"/>
            <a:chOff x="15603" y="831"/>
            <a:chExt cx="2360" cy="3532"/>
          </a:xfrm>
        </p:grpSpPr>
        <p:sp>
          <p:nvSpPr>
            <p:cNvPr id="17" name="TextBox 7"/>
            <p:cNvSpPr txBox="1">
              <a:spLocks noChangeArrowheads="1"/>
            </p:cNvSpPr>
            <p:nvPr/>
          </p:nvSpPr>
          <p:spPr bwMode="auto">
            <a:xfrm>
              <a:off x="15668" y="2697"/>
              <a:ext cx="2135" cy="1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dirty="0">
                  <a:latin typeface="楷体" panose="02010609060101010101" charset="-122"/>
                  <a:ea typeface="楷体" panose="02010609060101010101" charset="-122"/>
                </a:rPr>
                <a:t>沏茶</a:t>
              </a:r>
              <a:endParaRPr lang="en-US" altLang="zh-CN" sz="2400" b="1" dirty="0">
                <a:latin typeface="楷体" panose="02010609060101010101" charset="-122"/>
                <a:ea typeface="楷体" panose="02010609060101010101" charset="-122"/>
              </a:endParaRPr>
            </a:p>
            <a:p>
              <a:pPr algn="ctr" eaLnBrk="1" hangingPunct="1"/>
              <a:r>
                <a:rPr lang="en-US" altLang="zh-CN" sz="2400" b="1" dirty="0">
                  <a:solidFill>
                    <a:srgbClr val="C00000"/>
                  </a:solidFill>
                  <a:latin typeface="楷体" panose="02010609060101010101" charset="-122"/>
                  <a:ea typeface="楷体" panose="02010609060101010101" charset="-122"/>
                </a:rPr>
                <a:t>1</a:t>
              </a:r>
              <a:r>
                <a:rPr lang="zh-CN" altLang="en-US" sz="2400" b="1" dirty="0">
                  <a:solidFill>
                    <a:srgbClr val="C00000"/>
                  </a:solidFill>
                  <a:latin typeface="楷体" panose="02010609060101010101" charset="-122"/>
                  <a:ea typeface="楷体" panose="02010609060101010101" charset="-122"/>
                </a:rPr>
                <a:t>分钟</a:t>
              </a:r>
              <a:endParaRPr lang="zh-CN" altLang="en-US" sz="240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</a:blip>
            <a:srcRect b="17168"/>
            <a:stretch>
              <a:fillRect/>
            </a:stretch>
          </p:blipFill>
          <p:spPr>
            <a:xfrm>
              <a:off x="15603" y="831"/>
              <a:ext cx="2360" cy="1981"/>
            </a:xfrm>
            <a:prstGeom prst="rect">
              <a:avLst/>
            </a:prstGeom>
          </p:spPr>
        </p:pic>
      </p:grpSp>
      <p:sp>
        <p:nvSpPr>
          <p:cNvPr id="24" name="右箭头 23"/>
          <p:cNvSpPr/>
          <p:nvPr/>
        </p:nvSpPr>
        <p:spPr>
          <a:xfrm>
            <a:off x="3273778" y="3015657"/>
            <a:ext cx="379800" cy="309093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400">
              <a:solidFill>
                <a:srgbClr val="0000FF"/>
              </a:solidFill>
            </a:endParaRPr>
          </a:p>
        </p:txBody>
      </p:sp>
      <p:sp>
        <p:nvSpPr>
          <p:cNvPr id="3" name="右箭头 2"/>
          <p:cNvSpPr/>
          <p:nvPr/>
        </p:nvSpPr>
        <p:spPr>
          <a:xfrm>
            <a:off x="5634073" y="2990257"/>
            <a:ext cx="379800" cy="309093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400">
              <a:solidFill>
                <a:srgbClr val="0000FF"/>
              </a:solidFill>
            </a:endParaRPr>
          </a:p>
        </p:txBody>
      </p:sp>
      <p:sp>
        <p:nvSpPr>
          <p:cNvPr id="21" name="右箭头 20"/>
          <p:cNvSpPr/>
          <p:nvPr/>
        </p:nvSpPr>
        <p:spPr>
          <a:xfrm>
            <a:off x="7993733" y="3015657"/>
            <a:ext cx="379800" cy="309093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400">
              <a:solidFill>
                <a:srgbClr val="0000FF"/>
              </a:solidFill>
            </a:endParaRPr>
          </a:p>
        </p:txBody>
      </p:sp>
      <p:sp>
        <p:nvSpPr>
          <p:cNvPr id="22" name="TextBox 6"/>
          <p:cNvSpPr txBox="1">
            <a:spLocks noChangeArrowheads="1"/>
          </p:cNvSpPr>
          <p:nvPr/>
        </p:nvSpPr>
        <p:spPr bwMode="auto">
          <a:xfrm>
            <a:off x="10353675" y="2988945"/>
            <a:ext cx="1859915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先后顺序</a:t>
            </a:r>
            <a:endParaRPr lang="zh-CN" sz="32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3" name="TextBox 6"/>
          <p:cNvSpPr txBox="1">
            <a:spLocks noChangeArrowheads="1"/>
          </p:cNvSpPr>
          <p:nvPr/>
        </p:nvSpPr>
        <p:spPr bwMode="auto">
          <a:xfrm>
            <a:off x="10353675" y="4606925"/>
            <a:ext cx="1859915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同时进行</a:t>
            </a:r>
            <a:endParaRPr lang="zh-CN" sz="32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0" y="-10795"/>
            <a:ext cx="12192635" cy="6868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n w="76200"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151755" y="5865495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849479 0.270093 " pathEditMode="relative" ptsTypes="">
                                      <p:cBhvr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5 0.057037 L -0.216042 0.2675 " pathEditMode="relative" rAng="0" ptsTypes="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" y="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0208 0.0114815 L 0.423698 0.285278 " pathEditMode="relative" rAng="0" ptsTypes="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" y="1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18333 0.281111 " pathEditMode="relative" rAng="0" ptsTypes="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" y="1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0833 0.548241 " pathEditMode="relative" rAng="0" ptsTypes="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" y="2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75104 0.763519 " pathEditMode="relative" rAng="0" ptsTypes="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" y="3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ldLvl="0" animBg="1"/>
      <p:bldP spid="3" grpId="0" bldLvl="0" animBg="1"/>
      <p:bldP spid="21" grpId="0" bldLvl="0" animBg="1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1"/>
          <p:cNvGraphicFramePr>
            <a:graphicFrameLocks noGrp="1"/>
          </p:cNvGraphicFramePr>
          <p:nvPr/>
        </p:nvGraphicFramePr>
        <p:xfrm>
          <a:off x="1886474" y="1361608"/>
          <a:ext cx="8220076" cy="1123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5019"/>
                <a:gridCol w="2055019"/>
                <a:gridCol w="2055019"/>
                <a:gridCol w="2055019"/>
              </a:tblGrid>
              <a:tr h="590550"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100" b="1" i="0" dirty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淘米</a:t>
                      </a:r>
                      <a:endParaRPr lang="zh-CN" altLang="en-US" sz="2100" b="1" i="0" dirty="0">
                        <a:solidFill>
                          <a:srgbClr val="FFFFFF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2A8C51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100" b="1" i="0" dirty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电饭煲煮饭</a:t>
                      </a:r>
                      <a:endParaRPr lang="zh-CN" altLang="en-US" sz="2100" b="1" i="0" dirty="0">
                        <a:solidFill>
                          <a:srgbClr val="FFFFFF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2A8C51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100" b="1" i="0" dirty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炒菜</a:t>
                      </a:r>
                      <a:endParaRPr lang="zh-CN" altLang="en-US" sz="2100" b="1" i="0" dirty="0">
                        <a:solidFill>
                          <a:srgbClr val="FFFFFF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2A8C51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100" b="1" i="0" dirty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切菜</a:t>
                      </a:r>
                      <a:endParaRPr lang="zh-CN" altLang="en-US" sz="2100" b="1" i="0" dirty="0">
                        <a:solidFill>
                          <a:srgbClr val="FFFFFF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2A8C51">
                        <a:alpha val="100000"/>
                      </a:srgbClr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2分钟</a:t>
                      </a:r>
                      <a:endParaRPr lang="zh-CN" altLang="en-US" sz="1800" b="1" i="0" dirty="0">
                        <a:solidFill>
                          <a:srgbClr val="000000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en-US" altLang="zh-CN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20</a:t>
                      </a:r>
                      <a:r>
                        <a:rPr lang="zh-CN" altLang="en-US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分钟</a:t>
                      </a:r>
                      <a:endParaRPr lang="zh-CN" altLang="en-US" sz="1800" b="1" i="0" dirty="0">
                        <a:solidFill>
                          <a:srgbClr val="000000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1800" b="1" i="0" dirty="0">
                          <a:solidFill>
                            <a:schemeClr val="tx1">
                              <a:alpha val="100000"/>
                            </a:scheme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1</a:t>
                      </a:r>
                      <a:r>
                        <a:rPr lang="en-US" altLang="zh-CN" sz="1800" b="1" i="0" dirty="0">
                          <a:solidFill>
                            <a:schemeClr val="tx1">
                              <a:alpha val="100000"/>
                            </a:scheme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0</a:t>
                      </a:r>
                      <a:r>
                        <a:rPr lang="zh-CN" altLang="en-US" sz="1800" b="1" i="0" dirty="0">
                          <a:solidFill>
                            <a:schemeClr val="tx1">
                              <a:alpha val="100000"/>
                            </a:scheme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分钟</a:t>
                      </a:r>
                      <a:endParaRPr lang="zh-CN" altLang="en-US" sz="1800" b="1" i="0" dirty="0">
                        <a:solidFill>
                          <a:schemeClr val="tx1">
                            <a:alpha val="100000"/>
                          </a:scheme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en-US" altLang="zh-CN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8</a:t>
                      </a:r>
                      <a:r>
                        <a:rPr lang="zh-CN" altLang="en-US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分钟</a:t>
                      </a:r>
                      <a:endParaRPr lang="zh-CN" altLang="en-US" sz="1800" b="1" i="0" dirty="0">
                        <a:solidFill>
                          <a:srgbClr val="000000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" name="文本1"/>
          <p:cNvSpPr txBox="1"/>
          <p:nvPr/>
        </p:nvSpPr>
        <p:spPr>
          <a:xfrm>
            <a:off x="798814" y="1266949"/>
            <a:ext cx="1358903" cy="62630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600" b="0" i="0" dirty="0">
                <a:solidFill>
                  <a:srgbClr val="31A66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（1）</a:t>
            </a:r>
            <a:endParaRPr lang="zh-CN" altLang="en-US" sz="2600" b="0" i="0" dirty="0">
              <a:solidFill>
                <a:srgbClr val="31A66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2"/>
          <p:cNvSpPr txBox="1"/>
          <p:nvPr/>
        </p:nvSpPr>
        <p:spPr>
          <a:xfrm>
            <a:off x="1645920" y="477641"/>
            <a:ext cx="9118340" cy="676592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900" b="1" i="0" dirty="0">
                <a:solidFill>
                  <a:srgbClr val="31A66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小明要帮妈妈完成以下事情，怎样安排即合理又省时？</a:t>
            </a:r>
            <a:endParaRPr lang="zh-CN" altLang="en-US" sz="2900" b="1" i="0" dirty="0">
              <a:solidFill>
                <a:srgbClr val="31A66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5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9729" y="3055677"/>
            <a:ext cx="2571750" cy="2571750"/>
          </a:xfrm>
          <a:prstGeom prst="rect">
            <a:avLst/>
          </a:prstGeom>
        </p:spPr>
      </p:pic>
      <p:sp>
        <p:nvSpPr>
          <p:cNvPr id="7" name="形状2"/>
          <p:cNvSpPr txBox="1"/>
          <p:nvPr/>
        </p:nvSpPr>
        <p:spPr>
          <a:xfrm>
            <a:off x="3445354" y="3185322"/>
            <a:ext cx="942022" cy="532981"/>
          </a:xfrm>
          <a:custGeom>
            <a:avLst/>
            <a:gdLst>
              <a:gd name="connsiteX0" fmla="*/ 622234 w 942022"/>
              <a:gd name="connsiteY0" fmla="*/ 0 h 532981"/>
              <a:gd name="connsiteX1" fmla="*/ 942023 w 942022"/>
              <a:gd name="connsiteY1" fmla="*/ 266490 h 532981"/>
              <a:gd name="connsiteX2" fmla="*/ 622234 w 942022"/>
              <a:gd name="connsiteY2" fmla="*/ 532981 h 532981"/>
              <a:gd name="connsiteX3" fmla="*/ 622234 w 942022"/>
              <a:gd name="connsiteY3" fmla="*/ 355321 h 532981"/>
              <a:gd name="connsiteX4" fmla="*/ 0 w 942022"/>
              <a:gd name="connsiteY4" fmla="*/ 355321 h 532981"/>
              <a:gd name="connsiteX5" fmla="*/ 0 w 942022"/>
              <a:gd name="connsiteY5" fmla="*/ 177660 h 532981"/>
              <a:gd name="connsiteX6" fmla="*/ 622234 w 942022"/>
              <a:gd name="connsiteY6" fmla="*/ 177660 h 532981"/>
              <a:gd name="connsiteX7" fmla="*/ 622234 w 942022"/>
              <a:gd name="connsiteY7" fmla="*/ 0 h 532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2023" h="532981">
                <a:moveTo>
                  <a:pt x="622234" y="0"/>
                </a:moveTo>
                <a:lnTo>
                  <a:pt x="942023" y="266490"/>
                </a:lnTo>
                <a:lnTo>
                  <a:pt x="622234" y="532981"/>
                </a:lnTo>
                <a:lnTo>
                  <a:pt x="622234" y="355321"/>
                </a:lnTo>
                <a:lnTo>
                  <a:pt x="0" y="355321"/>
                </a:lnTo>
                <a:lnTo>
                  <a:pt x="0" y="177660"/>
                </a:lnTo>
                <a:lnTo>
                  <a:pt x="622234" y="177660"/>
                </a:lnTo>
                <a:lnTo>
                  <a:pt x="622234" y="0"/>
                </a:lnTo>
                <a:close/>
              </a:path>
            </a:pathLst>
          </a:custGeom>
          <a:solidFill>
            <a:srgbClr val="FFEE00">
              <a:alpha val="100000"/>
            </a:srgbClr>
          </a:solidFill>
          <a:ln w="28575">
            <a:solidFill>
              <a:srgbClr val="F07671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grpSp>
        <p:nvGrpSpPr>
          <p:cNvPr id="19" name="组合 18"/>
          <p:cNvGrpSpPr/>
          <p:nvPr/>
        </p:nvGrpSpPr>
        <p:grpSpPr>
          <a:xfrm>
            <a:off x="1332230" y="2923540"/>
            <a:ext cx="1798320" cy="1094740"/>
            <a:chOff x="2098" y="4604"/>
            <a:chExt cx="2832" cy="1724"/>
          </a:xfrm>
        </p:grpSpPr>
        <p:sp>
          <p:nvSpPr>
            <p:cNvPr id="6" name="形状1"/>
            <p:cNvSpPr txBox="1"/>
            <p:nvPr/>
          </p:nvSpPr>
          <p:spPr>
            <a:xfrm>
              <a:off x="2098" y="4604"/>
              <a:ext cx="2832" cy="1724"/>
            </a:xfrm>
            <a:custGeom>
              <a:avLst/>
              <a:gdLst>
                <a:gd name="connsiteX0" fmla="*/ 180837 w 1798558"/>
                <a:gd name="connsiteY0" fmla="*/ 0 h 1094518"/>
                <a:gd name="connsiteX1" fmla="*/ 1617721 w 1798558"/>
                <a:gd name="connsiteY1" fmla="*/ 0 h 1094518"/>
                <a:gd name="connsiteX2" fmla="*/ 1665682 w 1798558"/>
                <a:gd name="connsiteY2" fmla="*/ 0 h 1094518"/>
                <a:gd name="connsiteX3" fmla="*/ 1779506 w 1798558"/>
                <a:gd name="connsiteY3" fmla="*/ 86880 h 1094518"/>
                <a:gd name="connsiteX4" fmla="*/ 1798558 w 1798558"/>
                <a:gd name="connsiteY4" fmla="*/ 913680 h 1094518"/>
                <a:gd name="connsiteX5" fmla="*/ 1798558 w 1798558"/>
                <a:gd name="connsiteY5" fmla="*/ 961641 h 1094518"/>
                <a:gd name="connsiteX6" fmla="*/ 1711678 w 1798558"/>
                <a:gd name="connsiteY6" fmla="*/ 1075465 h 1094518"/>
                <a:gd name="connsiteX7" fmla="*/ 180837 w 1798558"/>
                <a:gd name="connsiteY7" fmla="*/ 1094518 h 1094518"/>
                <a:gd name="connsiteX8" fmla="*/ 132876 w 1798558"/>
                <a:gd name="connsiteY8" fmla="*/ 1094518 h 1094518"/>
                <a:gd name="connsiteX9" fmla="*/ 19052 w 1798558"/>
                <a:gd name="connsiteY9" fmla="*/ 1007638 h 1094518"/>
                <a:gd name="connsiteX10" fmla="*/ 0 w 1798558"/>
                <a:gd name="connsiteY10" fmla="*/ 180837 h 1094518"/>
                <a:gd name="connsiteX11" fmla="*/ 0 w 1798558"/>
                <a:gd name="connsiteY11" fmla="*/ 80964 h 1094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98558" h="1094518">
                  <a:moveTo>
                    <a:pt x="180837" y="0"/>
                  </a:moveTo>
                  <a:lnTo>
                    <a:pt x="1617721" y="0"/>
                  </a:lnTo>
                  <a:cubicBezTo>
                    <a:pt x="1665682" y="0"/>
                    <a:pt x="1711678" y="19052"/>
                    <a:pt x="1745592" y="52966"/>
                  </a:cubicBezTo>
                  <a:cubicBezTo>
                    <a:pt x="1779506" y="86880"/>
                    <a:pt x="1798558" y="132876"/>
                    <a:pt x="1798558" y="180837"/>
                  </a:cubicBezTo>
                  <a:lnTo>
                    <a:pt x="1798558" y="913680"/>
                  </a:lnTo>
                  <a:cubicBezTo>
                    <a:pt x="1798558" y="961641"/>
                    <a:pt x="1779506" y="1007638"/>
                    <a:pt x="1745592" y="1041552"/>
                  </a:cubicBezTo>
                  <a:cubicBezTo>
                    <a:pt x="1711678" y="1075465"/>
                    <a:pt x="1665682" y="1094518"/>
                    <a:pt x="1617721" y="1094518"/>
                  </a:cubicBezTo>
                  <a:lnTo>
                    <a:pt x="180837" y="1094518"/>
                  </a:lnTo>
                  <a:cubicBezTo>
                    <a:pt x="132876" y="1094518"/>
                    <a:pt x="86880" y="1075465"/>
                    <a:pt x="52966" y="1041552"/>
                  </a:cubicBezTo>
                  <a:cubicBezTo>
                    <a:pt x="19052" y="1007638"/>
                    <a:pt x="0" y="961641"/>
                    <a:pt x="0" y="913680"/>
                  </a:cubicBezTo>
                  <a:lnTo>
                    <a:pt x="0" y="180837"/>
                  </a:lnTo>
                  <a:cubicBezTo>
                    <a:pt x="0" y="80964"/>
                    <a:pt x="80964" y="0"/>
                    <a:pt x="180837" y="0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152400">
              <a:solidFill>
                <a:srgbClr val="FFEE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1" name="形状6"/>
            <p:cNvSpPr txBox="1"/>
            <p:nvPr/>
          </p:nvSpPr>
          <p:spPr>
            <a:xfrm>
              <a:off x="2215" y="4731"/>
              <a:ext cx="2599" cy="1469"/>
            </a:xfrm>
            <a:prstGeom prst="rect">
              <a:avLst/>
            </a:prstGeom>
            <a:solidFill>
              <a:srgbClr val="FFFFFF">
                <a:alpha val="100000"/>
              </a:srgbClr>
            </a:solidFill>
            <a:ln w="38100">
              <a:solidFill>
                <a:srgbClr val="FF952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2" name="文本3"/>
            <p:cNvSpPr txBox="1"/>
            <p:nvPr/>
          </p:nvSpPr>
          <p:spPr>
            <a:xfrm>
              <a:off x="2315" y="4652"/>
              <a:ext cx="2398" cy="1567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/>
              <a:r>
                <a:rPr lang="zh-CN" altLang="en-US" sz="2500" b="1" i="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淘米</a:t>
              </a:r>
              <a:endParaRPr lang="zh-CN" altLang="en-US" sz="2500" b="1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marL="0" algn="ctr"/>
              <a:r>
                <a:rPr lang="zh-CN" altLang="en-US" sz="2300" b="1" i="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2分钟</a:t>
              </a:r>
              <a:endParaRPr lang="zh-CN" altLang="en-US" sz="2300" b="1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859655" y="2961640"/>
            <a:ext cx="2274570" cy="3227070"/>
            <a:chOff x="7653" y="4664"/>
            <a:chExt cx="3582" cy="5082"/>
          </a:xfrm>
        </p:grpSpPr>
        <p:sp>
          <p:nvSpPr>
            <p:cNvPr id="8" name="形状3"/>
            <p:cNvSpPr txBox="1"/>
            <p:nvPr/>
          </p:nvSpPr>
          <p:spPr>
            <a:xfrm>
              <a:off x="7653" y="4664"/>
              <a:ext cx="3583" cy="1544"/>
            </a:xfrm>
            <a:custGeom>
              <a:avLst/>
              <a:gdLst>
                <a:gd name="connsiteX0" fmla="*/ 152669 w 2275275"/>
                <a:gd name="connsiteY0" fmla="*/ 0 h 980332"/>
                <a:gd name="connsiteX1" fmla="*/ 2122605 w 2275275"/>
                <a:gd name="connsiteY1" fmla="*/ 0 h 980332"/>
                <a:gd name="connsiteX2" fmla="*/ 2206922 w 2275275"/>
                <a:gd name="connsiteY2" fmla="*/ 0 h 980332"/>
                <a:gd name="connsiteX3" fmla="*/ 2275275 w 2275275"/>
                <a:gd name="connsiteY3" fmla="*/ 827663 h 980332"/>
                <a:gd name="connsiteX4" fmla="*/ 2275275 w 2275275"/>
                <a:gd name="connsiteY4" fmla="*/ 911980 h 980332"/>
                <a:gd name="connsiteX5" fmla="*/ 152669 w 2275275"/>
                <a:gd name="connsiteY5" fmla="*/ 980332 h 980332"/>
                <a:gd name="connsiteX6" fmla="*/ 68352 w 2275275"/>
                <a:gd name="connsiteY6" fmla="*/ 980332 h 980332"/>
                <a:gd name="connsiteX7" fmla="*/ 0 w 2275275"/>
                <a:gd name="connsiteY7" fmla="*/ 152669 h 980332"/>
                <a:gd name="connsiteX8" fmla="*/ 0 w 2275275"/>
                <a:gd name="connsiteY8" fmla="*/ 68352 h 9803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75275" h="980332">
                  <a:moveTo>
                    <a:pt x="152669" y="0"/>
                  </a:moveTo>
                  <a:lnTo>
                    <a:pt x="2122605" y="0"/>
                  </a:lnTo>
                  <a:cubicBezTo>
                    <a:pt x="2206922" y="0"/>
                    <a:pt x="2275275" y="68352"/>
                    <a:pt x="2275275" y="152669"/>
                  </a:cubicBezTo>
                  <a:lnTo>
                    <a:pt x="2275275" y="827663"/>
                  </a:lnTo>
                  <a:cubicBezTo>
                    <a:pt x="2275275" y="911980"/>
                    <a:pt x="2206922" y="980332"/>
                    <a:pt x="2122605" y="980332"/>
                  </a:cubicBezTo>
                  <a:lnTo>
                    <a:pt x="152669" y="980332"/>
                  </a:lnTo>
                  <a:cubicBezTo>
                    <a:pt x="68352" y="980332"/>
                    <a:pt x="0" y="911980"/>
                    <a:pt x="0" y="827663"/>
                  </a:cubicBezTo>
                  <a:lnTo>
                    <a:pt x="0" y="152669"/>
                  </a:lnTo>
                  <a:cubicBezTo>
                    <a:pt x="0" y="68352"/>
                    <a:pt x="68352" y="0"/>
                    <a:pt x="152669" y="0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114300">
              <a:solidFill>
                <a:srgbClr val="FFEE00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9" name="形状4"/>
            <p:cNvSpPr txBox="1"/>
            <p:nvPr/>
          </p:nvSpPr>
          <p:spPr>
            <a:xfrm>
              <a:off x="8146" y="6537"/>
              <a:ext cx="2599" cy="1379"/>
            </a:xfrm>
            <a:custGeom>
              <a:avLst/>
              <a:gdLst>
                <a:gd name="connsiteX0" fmla="*/ 136352 w 1650197"/>
                <a:gd name="connsiteY0" fmla="*/ 0 h 875557"/>
                <a:gd name="connsiteX1" fmla="*/ 1513844 w 1650197"/>
                <a:gd name="connsiteY1" fmla="*/ 0 h 875557"/>
                <a:gd name="connsiteX2" fmla="*/ 1589150 w 1650197"/>
                <a:gd name="connsiteY2" fmla="*/ 0 h 875557"/>
                <a:gd name="connsiteX3" fmla="*/ 1650197 w 1650197"/>
                <a:gd name="connsiteY3" fmla="*/ 739205 h 875557"/>
                <a:gd name="connsiteX4" fmla="*/ 1650197 w 1650197"/>
                <a:gd name="connsiteY4" fmla="*/ 814510 h 875557"/>
                <a:gd name="connsiteX5" fmla="*/ 136352 w 1650197"/>
                <a:gd name="connsiteY5" fmla="*/ 875557 h 875557"/>
                <a:gd name="connsiteX6" fmla="*/ 61047 w 1650197"/>
                <a:gd name="connsiteY6" fmla="*/ 875557 h 875557"/>
                <a:gd name="connsiteX7" fmla="*/ 0 w 1650197"/>
                <a:gd name="connsiteY7" fmla="*/ 136352 h 875557"/>
                <a:gd name="connsiteX8" fmla="*/ 0 w 1650197"/>
                <a:gd name="connsiteY8" fmla="*/ 61047 h 875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50197" h="875557">
                  <a:moveTo>
                    <a:pt x="136352" y="0"/>
                  </a:moveTo>
                  <a:lnTo>
                    <a:pt x="1513844" y="0"/>
                  </a:lnTo>
                  <a:cubicBezTo>
                    <a:pt x="1589150" y="0"/>
                    <a:pt x="1650197" y="61047"/>
                    <a:pt x="1650197" y="136352"/>
                  </a:cubicBezTo>
                  <a:lnTo>
                    <a:pt x="1650197" y="739205"/>
                  </a:lnTo>
                  <a:cubicBezTo>
                    <a:pt x="1650197" y="814510"/>
                    <a:pt x="1589150" y="875557"/>
                    <a:pt x="1513844" y="875557"/>
                  </a:cubicBezTo>
                  <a:lnTo>
                    <a:pt x="136352" y="875557"/>
                  </a:lnTo>
                  <a:cubicBezTo>
                    <a:pt x="61047" y="875557"/>
                    <a:pt x="0" y="814510"/>
                    <a:pt x="0" y="739205"/>
                  </a:cubicBezTo>
                  <a:lnTo>
                    <a:pt x="0" y="136352"/>
                  </a:lnTo>
                  <a:cubicBezTo>
                    <a:pt x="0" y="61047"/>
                    <a:pt x="61047" y="0"/>
                    <a:pt x="136352" y="0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114300">
              <a:solidFill>
                <a:srgbClr val="4FC77F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0" name="形状5"/>
            <p:cNvSpPr txBox="1"/>
            <p:nvPr/>
          </p:nvSpPr>
          <p:spPr>
            <a:xfrm>
              <a:off x="8122" y="8335"/>
              <a:ext cx="2599" cy="1379"/>
            </a:xfrm>
            <a:custGeom>
              <a:avLst/>
              <a:gdLst>
                <a:gd name="connsiteX0" fmla="*/ 136352 w 1650197"/>
                <a:gd name="connsiteY0" fmla="*/ 0 h 875557"/>
                <a:gd name="connsiteX1" fmla="*/ 1513844 w 1650197"/>
                <a:gd name="connsiteY1" fmla="*/ 0 h 875557"/>
                <a:gd name="connsiteX2" fmla="*/ 1589150 w 1650197"/>
                <a:gd name="connsiteY2" fmla="*/ 0 h 875557"/>
                <a:gd name="connsiteX3" fmla="*/ 1650197 w 1650197"/>
                <a:gd name="connsiteY3" fmla="*/ 739205 h 875557"/>
                <a:gd name="connsiteX4" fmla="*/ 1650197 w 1650197"/>
                <a:gd name="connsiteY4" fmla="*/ 814510 h 875557"/>
                <a:gd name="connsiteX5" fmla="*/ 136352 w 1650197"/>
                <a:gd name="connsiteY5" fmla="*/ 875557 h 875557"/>
                <a:gd name="connsiteX6" fmla="*/ 61047 w 1650197"/>
                <a:gd name="connsiteY6" fmla="*/ 875557 h 875557"/>
                <a:gd name="connsiteX7" fmla="*/ 0 w 1650197"/>
                <a:gd name="connsiteY7" fmla="*/ 136352 h 875557"/>
                <a:gd name="connsiteX8" fmla="*/ 0 w 1650197"/>
                <a:gd name="connsiteY8" fmla="*/ 61047 h 875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50197" h="875557">
                  <a:moveTo>
                    <a:pt x="136352" y="0"/>
                  </a:moveTo>
                  <a:lnTo>
                    <a:pt x="1513844" y="0"/>
                  </a:lnTo>
                  <a:cubicBezTo>
                    <a:pt x="1589150" y="0"/>
                    <a:pt x="1650197" y="61047"/>
                    <a:pt x="1650197" y="136352"/>
                  </a:cubicBezTo>
                  <a:lnTo>
                    <a:pt x="1650197" y="739205"/>
                  </a:lnTo>
                  <a:cubicBezTo>
                    <a:pt x="1650197" y="814510"/>
                    <a:pt x="1589150" y="875557"/>
                    <a:pt x="1513844" y="875557"/>
                  </a:cubicBezTo>
                  <a:lnTo>
                    <a:pt x="136352" y="875557"/>
                  </a:lnTo>
                  <a:cubicBezTo>
                    <a:pt x="61047" y="875557"/>
                    <a:pt x="0" y="814510"/>
                    <a:pt x="0" y="739205"/>
                  </a:cubicBezTo>
                  <a:lnTo>
                    <a:pt x="0" y="136352"/>
                  </a:lnTo>
                  <a:cubicBezTo>
                    <a:pt x="0" y="61047"/>
                    <a:pt x="61047" y="0"/>
                    <a:pt x="136352" y="0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114300">
              <a:solidFill>
                <a:srgbClr val="4FC77F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3" name="形状7"/>
            <p:cNvSpPr txBox="1"/>
            <p:nvPr/>
          </p:nvSpPr>
          <p:spPr>
            <a:xfrm>
              <a:off x="7748" y="4746"/>
              <a:ext cx="3394" cy="1379"/>
            </a:xfrm>
            <a:prstGeom prst="rect">
              <a:avLst/>
            </a:prstGeom>
            <a:solidFill>
              <a:srgbClr val="FFFFFF">
                <a:alpha val="100000"/>
              </a:srgbClr>
            </a:solidFill>
            <a:ln w="38100">
              <a:solidFill>
                <a:srgbClr val="FF952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4" name="文本4"/>
            <p:cNvSpPr txBox="1"/>
            <p:nvPr/>
          </p:nvSpPr>
          <p:spPr>
            <a:xfrm>
              <a:off x="8038" y="4735"/>
              <a:ext cx="2818" cy="146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/>
              <a:r>
                <a:rPr lang="zh-CN" altLang="en-US" sz="2200" b="1" i="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电饭煲煮饭</a:t>
              </a:r>
              <a:endParaRPr lang="zh-CN" altLang="en-US" sz="2200" b="1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marL="0" algn="ctr"/>
              <a:r>
                <a:rPr lang="en-US" altLang="zh-CN" sz="2200" b="1" i="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20</a:t>
              </a:r>
              <a:r>
                <a:rPr lang="zh-CN" altLang="en-US" sz="2200" b="1" i="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分钟</a:t>
              </a:r>
              <a:endParaRPr lang="zh-CN" altLang="en-US" sz="2200" b="1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" name="形状8"/>
            <p:cNvSpPr txBox="1"/>
            <p:nvPr/>
          </p:nvSpPr>
          <p:spPr>
            <a:xfrm>
              <a:off x="8254" y="6612"/>
              <a:ext cx="2374" cy="1244"/>
            </a:xfrm>
            <a:prstGeom prst="rect">
              <a:avLst/>
            </a:prstGeom>
            <a:solidFill>
              <a:srgbClr val="FFFFFF">
                <a:alpha val="100000"/>
              </a:srgbClr>
            </a:solidFill>
            <a:ln w="38100">
              <a:solidFill>
                <a:srgbClr val="FF952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6" name="形状9"/>
            <p:cNvSpPr txBox="1"/>
            <p:nvPr/>
          </p:nvSpPr>
          <p:spPr>
            <a:xfrm>
              <a:off x="8188" y="8394"/>
              <a:ext cx="2469" cy="1244"/>
            </a:xfrm>
            <a:prstGeom prst="rect">
              <a:avLst/>
            </a:prstGeom>
            <a:solidFill>
              <a:srgbClr val="FFFFFF">
                <a:alpha val="100000"/>
              </a:srgbClr>
            </a:solidFill>
            <a:ln w="38100">
              <a:solidFill>
                <a:srgbClr val="FF9521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7" name="文本5"/>
            <p:cNvSpPr txBox="1"/>
            <p:nvPr/>
          </p:nvSpPr>
          <p:spPr>
            <a:xfrm>
              <a:off x="8245" y="8286"/>
              <a:ext cx="2353" cy="146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/>
              <a:r>
                <a:rPr lang="zh-CN" altLang="en-US" sz="2200" b="1" i="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炒菜</a:t>
              </a:r>
              <a:endParaRPr lang="zh-CN" altLang="en-US" sz="2200" b="1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marL="0" algn="ctr"/>
              <a:r>
                <a:rPr lang="zh-CN" altLang="en-US" sz="2200" b="1" i="0" dirty="0">
                  <a:solidFill>
                    <a:schemeClr val="tx1">
                      <a:alpha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</a:t>
              </a:r>
              <a:r>
                <a:rPr lang="en-US" altLang="zh-CN" sz="2200" b="1" i="0" dirty="0">
                  <a:solidFill>
                    <a:schemeClr val="tx1">
                      <a:alpha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0</a:t>
              </a:r>
              <a:r>
                <a:rPr lang="zh-CN" altLang="en-US" sz="2200" b="1" i="0" dirty="0">
                  <a:solidFill>
                    <a:schemeClr val="tx1">
                      <a:alpha val="10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分钟</a:t>
              </a:r>
              <a:endParaRPr lang="zh-CN" altLang="en-US" sz="2200" b="1" i="0" dirty="0">
                <a:solidFill>
                  <a:schemeClr val="tx1"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" name="文本6"/>
            <p:cNvSpPr txBox="1"/>
            <p:nvPr/>
          </p:nvSpPr>
          <p:spPr>
            <a:xfrm>
              <a:off x="8245" y="6495"/>
              <a:ext cx="2353" cy="1461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/>
              <a:r>
                <a:rPr lang="zh-CN" altLang="en-US" sz="2200" b="1" i="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切菜</a:t>
              </a:r>
              <a:endParaRPr lang="zh-CN" altLang="en-US" sz="2200" b="1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marL="0" algn="ctr"/>
              <a:r>
                <a:rPr lang="en-US" altLang="zh-CN" sz="2200" b="1" i="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8</a:t>
              </a:r>
              <a:r>
                <a:rPr lang="zh-CN" altLang="en-US" sz="2200" b="1" i="0" dirty="0">
                  <a:solidFill>
                    <a:srgbClr val="000000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分钟</a:t>
              </a:r>
              <a:endParaRPr lang="zh-CN" altLang="en-US" sz="2200" b="1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988060" y="6120130"/>
            <a:ext cx="699854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用时： </a:t>
            </a:r>
            <a:r>
              <a:rPr lang="en-US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2+20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＝</a:t>
            </a:r>
            <a:r>
              <a:rPr lang="en-US" altLang="zh-CN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22</a:t>
            </a:r>
            <a:r>
              <a:rPr lang="en-US" altLang="zh-CN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(</a:t>
            </a:r>
            <a:r>
              <a:rPr lang="zh-CN" altLang="zh-CN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分钟</a:t>
            </a:r>
            <a:r>
              <a:rPr lang="en-US" altLang="zh-CN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)</a:t>
            </a:r>
            <a:endParaRPr lang="en-US" altLang="zh-CN" sz="3200" b="1" dirty="0" smtClean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p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1"/>
          <p:cNvGraphicFramePr>
            <a:graphicFrameLocks noGrp="1"/>
          </p:cNvGraphicFramePr>
          <p:nvPr/>
        </p:nvGraphicFramePr>
        <p:xfrm>
          <a:off x="1886474" y="1361608"/>
          <a:ext cx="8220076" cy="1123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5019"/>
                <a:gridCol w="2055019"/>
                <a:gridCol w="2055019"/>
                <a:gridCol w="2055019"/>
              </a:tblGrid>
              <a:tr h="590550"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100" b="1" i="0" dirty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淘米</a:t>
                      </a:r>
                      <a:endParaRPr lang="zh-CN" altLang="en-US" sz="2100" b="1" i="0" dirty="0">
                        <a:solidFill>
                          <a:srgbClr val="FFFFFF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2A8C51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100" b="1" i="0" dirty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电饭煲煮饭</a:t>
                      </a:r>
                      <a:endParaRPr lang="zh-CN" altLang="en-US" sz="2100" b="1" i="0" dirty="0">
                        <a:solidFill>
                          <a:srgbClr val="FFFFFF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2A8C51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100" b="1" i="0" dirty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炒菜</a:t>
                      </a:r>
                      <a:endParaRPr lang="zh-CN" altLang="en-US" sz="2100" b="1" i="0" dirty="0">
                        <a:solidFill>
                          <a:srgbClr val="FFFFFF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2A8C51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100" b="1" i="0" dirty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切菜</a:t>
                      </a:r>
                      <a:endParaRPr lang="zh-CN" altLang="en-US" sz="2100" b="1" i="0" dirty="0">
                        <a:solidFill>
                          <a:srgbClr val="FFFFFF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2A8C51">
                        <a:alpha val="100000"/>
                      </a:srgbClr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2分钟</a:t>
                      </a:r>
                      <a:endParaRPr lang="zh-CN" altLang="en-US" sz="1800" b="1" i="0" dirty="0">
                        <a:solidFill>
                          <a:srgbClr val="000000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en-US" altLang="zh-CN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20</a:t>
                      </a:r>
                      <a:r>
                        <a:rPr lang="zh-CN" altLang="en-US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分钟</a:t>
                      </a:r>
                      <a:endParaRPr lang="zh-CN" altLang="en-US" sz="1800" b="1" i="0" dirty="0">
                        <a:solidFill>
                          <a:srgbClr val="000000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1800" b="1" i="0" dirty="0">
                          <a:solidFill>
                            <a:srgbClr val="FF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14分钟</a:t>
                      </a:r>
                      <a:endParaRPr lang="zh-CN" altLang="en-US" sz="1800" b="1" i="0" dirty="0">
                        <a:solidFill>
                          <a:srgbClr val="FF0000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en-US" altLang="zh-CN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8</a:t>
                      </a:r>
                      <a:r>
                        <a:rPr lang="zh-CN" altLang="en-US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分钟</a:t>
                      </a:r>
                      <a:endParaRPr lang="zh-CN" altLang="en-US" sz="1800" b="1" i="0" dirty="0">
                        <a:solidFill>
                          <a:srgbClr val="000000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" name="文本1"/>
          <p:cNvSpPr txBox="1"/>
          <p:nvPr/>
        </p:nvSpPr>
        <p:spPr>
          <a:xfrm>
            <a:off x="798814" y="1266949"/>
            <a:ext cx="1358903" cy="62630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600" b="0" i="0" dirty="0">
                <a:solidFill>
                  <a:srgbClr val="31A66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（1）</a:t>
            </a:r>
            <a:endParaRPr lang="zh-CN" altLang="en-US" sz="2600" b="0" i="0" dirty="0">
              <a:solidFill>
                <a:srgbClr val="31A66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2"/>
          <p:cNvSpPr txBox="1"/>
          <p:nvPr/>
        </p:nvSpPr>
        <p:spPr>
          <a:xfrm>
            <a:off x="1645920" y="477641"/>
            <a:ext cx="9118340" cy="676592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900" b="1" i="0" dirty="0">
                <a:solidFill>
                  <a:srgbClr val="31A66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小明要帮妈妈完成以下事情，怎样安排即合理又省时？</a:t>
            </a:r>
            <a:endParaRPr lang="zh-CN" altLang="en-US" sz="2900" b="1" i="0" dirty="0">
              <a:solidFill>
                <a:srgbClr val="31A66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5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9729" y="3055677"/>
            <a:ext cx="2571750" cy="2571750"/>
          </a:xfrm>
          <a:prstGeom prst="rect">
            <a:avLst/>
          </a:prstGeom>
        </p:spPr>
      </p:pic>
      <p:sp>
        <p:nvSpPr>
          <p:cNvPr id="6" name="形状1"/>
          <p:cNvSpPr txBox="1"/>
          <p:nvPr/>
        </p:nvSpPr>
        <p:spPr>
          <a:xfrm>
            <a:off x="1332452" y="2923546"/>
            <a:ext cx="1798558" cy="1094518"/>
          </a:xfrm>
          <a:custGeom>
            <a:avLst/>
            <a:gdLst>
              <a:gd name="connsiteX0" fmla="*/ 180837 w 1798558"/>
              <a:gd name="connsiteY0" fmla="*/ 0 h 1094518"/>
              <a:gd name="connsiteX1" fmla="*/ 1617721 w 1798558"/>
              <a:gd name="connsiteY1" fmla="*/ 0 h 1094518"/>
              <a:gd name="connsiteX2" fmla="*/ 1665682 w 1798558"/>
              <a:gd name="connsiteY2" fmla="*/ 0 h 1094518"/>
              <a:gd name="connsiteX3" fmla="*/ 1779506 w 1798558"/>
              <a:gd name="connsiteY3" fmla="*/ 86880 h 1094518"/>
              <a:gd name="connsiteX4" fmla="*/ 1798558 w 1798558"/>
              <a:gd name="connsiteY4" fmla="*/ 913680 h 1094518"/>
              <a:gd name="connsiteX5" fmla="*/ 1798558 w 1798558"/>
              <a:gd name="connsiteY5" fmla="*/ 961641 h 1094518"/>
              <a:gd name="connsiteX6" fmla="*/ 1711678 w 1798558"/>
              <a:gd name="connsiteY6" fmla="*/ 1075465 h 1094518"/>
              <a:gd name="connsiteX7" fmla="*/ 180837 w 1798558"/>
              <a:gd name="connsiteY7" fmla="*/ 1094518 h 1094518"/>
              <a:gd name="connsiteX8" fmla="*/ 132876 w 1798558"/>
              <a:gd name="connsiteY8" fmla="*/ 1094518 h 1094518"/>
              <a:gd name="connsiteX9" fmla="*/ 19052 w 1798558"/>
              <a:gd name="connsiteY9" fmla="*/ 1007638 h 1094518"/>
              <a:gd name="connsiteX10" fmla="*/ 0 w 1798558"/>
              <a:gd name="connsiteY10" fmla="*/ 180837 h 1094518"/>
              <a:gd name="connsiteX11" fmla="*/ 0 w 1798558"/>
              <a:gd name="connsiteY11" fmla="*/ 80964 h 1094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98558" h="1094518">
                <a:moveTo>
                  <a:pt x="180837" y="0"/>
                </a:moveTo>
                <a:lnTo>
                  <a:pt x="1617721" y="0"/>
                </a:lnTo>
                <a:cubicBezTo>
                  <a:pt x="1665682" y="0"/>
                  <a:pt x="1711678" y="19052"/>
                  <a:pt x="1745592" y="52966"/>
                </a:cubicBezTo>
                <a:cubicBezTo>
                  <a:pt x="1779506" y="86880"/>
                  <a:pt x="1798558" y="132876"/>
                  <a:pt x="1798558" y="180837"/>
                </a:cubicBezTo>
                <a:lnTo>
                  <a:pt x="1798558" y="913680"/>
                </a:lnTo>
                <a:cubicBezTo>
                  <a:pt x="1798558" y="961641"/>
                  <a:pt x="1779506" y="1007638"/>
                  <a:pt x="1745592" y="1041552"/>
                </a:cubicBezTo>
                <a:cubicBezTo>
                  <a:pt x="1711678" y="1075465"/>
                  <a:pt x="1665682" y="1094518"/>
                  <a:pt x="1617721" y="1094518"/>
                </a:cubicBezTo>
                <a:lnTo>
                  <a:pt x="180837" y="1094518"/>
                </a:lnTo>
                <a:cubicBezTo>
                  <a:pt x="132876" y="1094518"/>
                  <a:pt x="86880" y="1075465"/>
                  <a:pt x="52966" y="1041552"/>
                </a:cubicBezTo>
                <a:cubicBezTo>
                  <a:pt x="19052" y="1007638"/>
                  <a:pt x="0" y="961641"/>
                  <a:pt x="0" y="913680"/>
                </a:cubicBezTo>
                <a:lnTo>
                  <a:pt x="0" y="180837"/>
                </a:lnTo>
                <a:cubicBezTo>
                  <a:pt x="0" y="80964"/>
                  <a:pt x="80964" y="0"/>
                  <a:pt x="180837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52400">
            <a:solidFill>
              <a:srgbClr val="FFEE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7" name="形状2"/>
          <p:cNvSpPr txBox="1"/>
          <p:nvPr/>
        </p:nvSpPr>
        <p:spPr>
          <a:xfrm>
            <a:off x="3445354" y="3185322"/>
            <a:ext cx="942022" cy="532981"/>
          </a:xfrm>
          <a:custGeom>
            <a:avLst/>
            <a:gdLst>
              <a:gd name="connsiteX0" fmla="*/ 622234 w 942022"/>
              <a:gd name="connsiteY0" fmla="*/ 0 h 532981"/>
              <a:gd name="connsiteX1" fmla="*/ 942023 w 942022"/>
              <a:gd name="connsiteY1" fmla="*/ 266490 h 532981"/>
              <a:gd name="connsiteX2" fmla="*/ 622234 w 942022"/>
              <a:gd name="connsiteY2" fmla="*/ 532981 h 532981"/>
              <a:gd name="connsiteX3" fmla="*/ 622234 w 942022"/>
              <a:gd name="connsiteY3" fmla="*/ 355321 h 532981"/>
              <a:gd name="connsiteX4" fmla="*/ 0 w 942022"/>
              <a:gd name="connsiteY4" fmla="*/ 355321 h 532981"/>
              <a:gd name="connsiteX5" fmla="*/ 0 w 942022"/>
              <a:gd name="connsiteY5" fmla="*/ 177660 h 532981"/>
              <a:gd name="connsiteX6" fmla="*/ 622234 w 942022"/>
              <a:gd name="connsiteY6" fmla="*/ 177660 h 532981"/>
              <a:gd name="connsiteX7" fmla="*/ 622234 w 942022"/>
              <a:gd name="connsiteY7" fmla="*/ 0 h 532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2023" h="532981">
                <a:moveTo>
                  <a:pt x="622234" y="0"/>
                </a:moveTo>
                <a:lnTo>
                  <a:pt x="942023" y="266490"/>
                </a:lnTo>
                <a:lnTo>
                  <a:pt x="622234" y="532981"/>
                </a:lnTo>
                <a:lnTo>
                  <a:pt x="622234" y="355321"/>
                </a:lnTo>
                <a:lnTo>
                  <a:pt x="0" y="355321"/>
                </a:lnTo>
                <a:lnTo>
                  <a:pt x="0" y="177660"/>
                </a:lnTo>
                <a:lnTo>
                  <a:pt x="622234" y="177660"/>
                </a:lnTo>
                <a:lnTo>
                  <a:pt x="622234" y="0"/>
                </a:lnTo>
                <a:close/>
              </a:path>
            </a:pathLst>
          </a:custGeom>
          <a:solidFill>
            <a:srgbClr val="FFEE00">
              <a:alpha val="100000"/>
            </a:srgbClr>
          </a:solidFill>
          <a:ln w="28575">
            <a:solidFill>
              <a:srgbClr val="F07671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8" name="形状3"/>
          <p:cNvSpPr txBox="1"/>
          <p:nvPr/>
        </p:nvSpPr>
        <p:spPr>
          <a:xfrm>
            <a:off x="4859484" y="2961370"/>
            <a:ext cx="2275275" cy="980332"/>
          </a:xfrm>
          <a:custGeom>
            <a:avLst/>
            <a:gdLst>
              <a:gd name="connsiteX0" fmla="*/ 152669 w 2275275"/>
              <a:gd name="connsiteY0" fmla="*/ 0 h 980332"/>
              <a:gd name="connsiteX1" fmla="*/ 2122605 w 2275275"/>
              <a:gd name="connsiteY1" fmla="*/ 0 h 980332"/>
              <a:gd name="connsiteX2" fmla="*/ 2206922 w 2275275"/>
              <a:gd name="connsiteY2" fmla="*/ 0 h 980332"/>
              <a:gd name="connsiteX3" fmla="*/ 2275275 w 2275275"/>
              <a:gd name="connsiteY3" fmla="*/ 827663 h 980332"/>
              <a:gd name="connsiteX4" fmla="*/ 2275275 w 2275275"/>
              <a:gd name="connsiteY4" fmla="*/ 911980 h 980332"/>
              <a:gd name="connsiteX5" fmla="*/ 152669 w 2275275"/>
              <a:gd name="connsiteY5" fmla="*/ 980332 h 980332"/>
              <a:gd name="connsiteX6" fmla="*/ 68352 w 2275275"/>
              <a:gd name="connsiteY6" fmla="*/ 980332 h 980332"/>
              <a:gd name="connsiteX7" fmla="*/ 0 w 2275275"/>
              <a:gd name="connsiteY7" fmla="*/ 152669 h 980332"/>
              <a:gd name="connsiteX8" fmla="*/ 0 w 2275275"/>
              <a:gd name="connsiteY8" fmla="*/ 68352 h 980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75275" h="980332">
                <a:moveTo>
                  <a:pt x="152669" y="0"/>
                </a:moveTo>
                <a:lnTo>
                  <a:pt x="2122605" y="0"/>
                </a:lnTo>
                <a:cubicBezTo>
                  <a:pt x="2206922" y="0"/>
                  <a:pt x="2275275" y="68352"/>
                  <a:pt x="2275275" y="152669"/>
                </a:cubicBezTo>
                <a:lnTo>
                  <a:pt x="2275275" y="827663"/>
                </a:lnTo>
                <a:cubicBezTo>
                  <a:pt x="2275275" y="911980"/>
                  <a:pt x="2206922" y="980332"/>
                  <a:pt x="2122605" y="980332"/>
                </a:cubicBezTo>
                <a:lnTo>
                  <a:pt x="152669" y="980332"/>
                </a:lnTo>
                <a:cubicBezTo>
                  <a:pt x="68352" y="980332"/>
                  <a:pt x="0" y="911980"/>
                  <a:pt x="0" y="827663"/>
                </a:cubicBezTo>
                <a:lnTo>
                  <a:pt x="0" y="152669"/>
                </a:lnTo>
                <a:cubicBezTo>
                  <a:pt x="0" y="68352"/>
                  <a:pt x="68352" y="0"/>
                  <a:pt x="152669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14300">
            <a:solidFill>
              <a:srgbClr val="FFEE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9" name="形状4"/>
          <p:cNvSpPr txBox="1"/>
          <p:nvPr/>
        </p:nvSpPr>
        <p:spPr>
          <a:xfrm>
            <a:off x="5172827" y="4150795"/>
            <a:ext cx="1650197" cy="875557"/>
          </a:xfrm>
          <a:custGeom>
            <a:avLst/>
            <a:gdLst>
              <a:gd name="connsiteX0" fmla="*/ 136352 w 1650197"/>
              <a:gd name="connsiteY0" fmla="*/ 0 h 875557"/>
              <a:gd name="connsiteX1" fmla="*/ 1513844 w 1650197"/>
              <a:gd name="connsiteY1" fmla="*/ 0 h 875557"/>
              <a:gd name="connsiteX2" fmla="*/ 1589150 w 1650197"/>
              <a:gd name="connsiteY2" fmla="*/ 0 h 875557"/>
              <a:gd name="connsiteX3" fmla="*/ 1650197 w 1650197"/>
              <a:gd name="connsiteY3" fmla="*/ 739205 h 875557"/>
              <a:gd name="connsiteX4" fmla="*/ 1650197 w 1650197"/>
              <a:gd name="connsiteY4" fmla="*/ 814510 h 875557"/>
              <a:gd name="connsiteX5" fmla="*/ 136352 w 1650197"/>
              <a:gd name="connsiteY5" fmla="*/ 875557 h 875557"/>
              <a:gd name="connsiteX6" fmla="*/ 61047 w 1650197"/>
              <a:gd name="connsiteY6" fmla="*/ 875557 h 875557"/>
              <a:gd name="connsiteX7" fmla="*/ 0 w 1650197"/>
              <a:gd name="connsiteY7" fmla="*/ 136352 h 875557"/>
              <a:gd name="connsiteX8" fmla="*/ 0 w 1650197"/>
              <a:gd name="connsiteY8" fmla="*/ 61047 h 875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50197" h="875557">
                <a:moveTo>
                  <a:pt x="136352" y="0"/>
                </a:moveTo>
                <a:lnTo>
                  <a:pt x="1513844" y="0"/>
                </a:lnTo>
                <a:cubicBezTo>
                  <a:pt x="1589150" y="0"/>
                  <a:pt x="1650197" y="61047"/>
                  <a:pt x="1650197" y="136352"/>
                </a:cubicBezTo>
                <a:lnTo>
                  <a:pt x="1650197" y="739205"/>
                </a:lnTo>
                <a:cubicBezTo>
                  <a:pt x="1650197" y="814510"/>
                  <a:pt x="1589150" y="875557"/>
                  <a:pt x="1513844" y="875557"/>
                </a:cubicBezTo>
                <a:lnTo>
                  <a:pt x="136352" y="875557"/>
                </a:lnTo>
                <a:cubicBezTo>
                  <a:pt x="61047" y="875557"/>
                  <a:pt x="0" y="814510"/>
                  <a:pt x="0" y="739205"/>
                </a:cubicBezTo>
                <a:lnTo>
                  <a:pt x="0" y="136352"/>
                </a:lnTo>
                <a:cubicBezTo>
                  <a:pt x="0" y="61047"/>
                  <a:pt x="61047" y="0"/>
                  <a:pt x="136352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14300">
            <a:solidFill>
              <a:srgbClr val="4FC77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0" name="形状5"/>
          <p:cNvSpPr txBox="1"/>
          <p:nvPr/>
        </p:nvSpPr>
        <p:spPr>
          <a:xfrm>
            <a:off x="5157330" y="5292900"/>
            <a:ext cx="1650197" cy="875557"/>
          </a:xfrm>
          <a:custGeom>
            <a:avLst/>
            <a:gdLst>
              <a:gd name="connsiteX0" fmla="*/ 136352 w 1650197"/>
              <a:gd name="connsiteY0" fmla="*/ 0 h 875557"/>
              <a:gd name="connsiteX1" fmla="*/ 1513844 w 1650197"/>
              <a:gd name="connsiteY1" fmla="*/ 0 h 875557"/>
              <a:gd name="connsiteX2" fmla="*/ 1589150 w 1650197"/>
              <a:gd name="connsiteY2" fmla="*/ 0 h 875557"/>
              <a:gd name="connsiteX3" fmla="*/ 1650197 w 1650197"/>
              <a:gd name="connsiteY3" fmla="*/ 739205 h 875557"/>
              <a:gd name="connsiteX4" fmla="*/ 1650197 w 1650197"/>
              <a:gd name="connsiteY4" fmla="*/ 814510 h 875557"/>
              <a:gd name="connsiteX5" fmla="*/ 136352 w 1650197"/>
              <a:gd name="connsiteY5" fmla="*/ 875557 h 875557"/>
              <a:gd name="connsiteX6" fmla="*/ 61047 w 1650197"/>
              <a:gd name="connsiteY6" fmla="*/ 875557 h 875557"/>
              <a:gd name="connsiteX7" fmla="*/ 0 w 1650197"/>
              <a:gd name="connsiteY7" fmla="*/ 136352 h 875557"/>
              <a:gd name="connsiteX8" fmla="*/ 0 w 1650197"/>
              <a:gd name="connsiteY8" fmla="*/ 61047 h 875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50197" h="875557">
                <a:moveTo>
                  <a:pt x="136352" y="0"/>
                </a:moveTo>
                <a:lnTo>
                  <a:pt x="1513844" y="0"/>
                </a:lnTo>
                <a:cubicBezTo>
                  <a:pt x="1589150" y="0"/>
                  <a:pt x="1650197" y="61047"/>
                  <a:pt x="1650197" y="136352"/>
                </a:cubicBezTo>
                <a:lnTo>
                  <a:pt x="1650197" y="739205"/>
                </a:lnTo>
                <a:cubicBezTo>
                  <a:pt x="1650197" y="814510"/>
                  <a:pt x="1589150" y="875557"/>
                  <a:pt x="1513844" y="875557"/>
                </a:cubicBezTo>
                <a:lnTo>
                  <a:pt x="136352" y="875557"/>
                </a:lnTo>
                <a:cubicBezTo>
                  <a:pt x="61047" y="875557"/>
                  <a:pt x="0" y="814510"/>
                  <a:pt x="0" y="739205"/>
                </a:cubicBezTo>
                <a:lnTo>
                  <a:pt x="0" y="136352"/>
                </a:lnTo>
                <a:cubicBezTo>
                  <a:pt x="0" y="61047"/>
                  <a:pt x="61047" y="0"/>
                  <a:pt x="136352" y="0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ln w="114300">
            <a:solidFill>
              <a:srgbClr val="4FC77F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1" name="形状6"/>
          <p:cNvSpPr txBox="1"/>
          <p:nvPr/>
        </p:nvSpPr>
        <p:spPr>
          <a:xfrm>
            <a:off x="1406814" y="3004499"/>
            <a:ext cx="1650140" cy="932717"/>
          </a:xfrm>
          <a:prstGeom prst="rect">
            <a:avLst/>
          </a:prstGeom>
          <a:solidFill>
            <a:srgbClr val="FFFFFF">
              <a:alpha val="100000"/>
            </a:srgbClr>
          </a:solidFill>
          <a:ln w="38100">
            <a:solidFill>
              <a:srgbClr val="FF9521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2" name="文本3"/>
          <p:cNvSpPr txBox="1"/>
          <p:nvPr/>
        </p:nvSpPr>
        <p:spPr>
          <a:xfrm>
            <a:off x="1469860" y="2954093"/>
            <a:ext cx="1522943" cy="995045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500" b="1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淘米</a:t>
            </a:r>
            <a:endParaRPr lang="zh-CN" altLang="en-US" sz="2500" b="1" i="0" dirty="0">
              <a:solidFill>
                <a:srgbClr val="00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algn="ctr"/>
            <a:r>
              <a:rPr lang="zh-CN" altLang="en-US" sz="2300" b="1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2分钟</a:t>
            </a:r>
            <a:endParaRPr lang="zh-CN" altLang="en-US" sz="2300" b="1" i="0" dirty="0">
              <a:solidFill>
                <a:srgbClr val="00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形状7"/>
          <p:cNvSpPr txBox="1"/>
          <p:nvPr/>
        </p:nvSpPr>
        <p:spPr>
          <a:xfrm>
            <a:off x="4919853" y="3013862"/>
            <a:ext cx="2154965" cy="875567"/>
          </a:xfrm>
          <a:prstGeom prst="rect">
            <a:avLst/>
          </a:prstGeom>
          <a:solidFill>
            <a:srgbClr val="FFFFFF">
              <a:alpha val="100000"/>
            </a:srgbClr>
          </a:solidFill>
          <a:ln w="38100">
            <a:solidFill>
              <a:srgbClr val="FF9521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4" name="文本4"/>
          <p:cNvSpPr txBox="1"/>
          <p:nvPr/>
        </p:nvSpPr>
        <p:spPr>
          <a:xfrm>
            <a:off x="5103838" y="3006814"/>
            <a:ext cx="1789302" cy="927989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200" b="1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电饭煲煮饭</a:t>
            </a:r>
            <a:endParaRPr lang="zh-CN" altLang="en-US" sz="2200" b="1" i="0" dirty="0">
              <a:solidFill>
                <a:srgbClr val="00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algn="ctr"/>
            <a:r>
              <a:rPr lang="en-US" altLang="zh-CN" sz="2200" b="1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20</a:t>
            </a:r>
            <a:r>
              <a:rPr lang="zh-CN" altLang="en-US" sz="2200" b="1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分钟</a:t>
            </a:r>
            <a:endParaRPr lang="zh-CN" altLang="en-US" sz="2200" b="1" i="0" dirty="0">
              <a:solidFill>
                <a:srgbClr val="00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形状8"/>
          <p:cNvSpPr txBox="1"/>
          <p:nvPr/>
        </p:nvSpPr>
        <p:spPr>
          <a:xfrm>
            <a:off x="5241522" y="4198649"/>
            <a:ext cx="1507265" cy="789842"/>
          </a:xfrm>
          <a:prstGeom prst="rect">
            <a:avLst/>
          </a:prstGeom>
          <a:solidFill>
            <a:srgbClr val="FFFFFF">
              <a:alpha val="100000"/>
            </a:srgbClr>
          </a:solidFill>
          <a:ln w="38100">
            <a:solidFill>
              <a:srgbClr val="FF9521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6" name="形状9"/>
          <p:cNvSpPr txBox="1"/>
          <p:nvPr/>
        </p:nvSpPr>
        <p:spPr>
          <a:xfrm>
            <a:off x="5199107" y="5330485"/>
            <a:ext cx="1567986" cy="789842"/>
          </a:xfrm>
          <a:prstGeom prst="rect">
            <a:avLst/>
          </a:prstGeom>
          <a:solidFill>
            <a:srgbClr val="FFFFFF">
              <a:alpha val="100000"/>
            </a:srgbClr>
          </a:solidFill>
          <a:ln w="38100">
            <a:solidFill>
              <a:srgbClr val="FF9521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</a:p>
        </p:txBody>
      </p:sp>
      <p:sp>
        <p:nvSpPr>
          <p:cNvPr id="17" name="文本5"/>
          <p:cNvSpPr txBox="1"/>
          <p:nvPr/>
        </p:nvSpPr>
        <p:spPr>
          <a:xfrm>
            <a:off x="5235721" y="5261724"/>
            <a:ext cx="1494444" cy="927989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200" b="1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炒菜</a:t>
            </a:r>
            <a:endParaRPr lang="zh-CN" altLang="en-US" sz="2200" b="1" i="0" dirty="0">
              <a:solidFill>
                <a:srgbClr val="00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algn="ctr"/>
            <a:r>
              <a:rPr lang="zh-CN" altLang="en-US" sz="2200" b="1" i="0" dirty="0">
                <a:solidFill>
                  <a:srgbClr val="FF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14分钟</a:t>
            </a:r>
            <a:endParaRPr lang="zh-CN" altLang="en-US" sz="2200" b="1" i="0" dirty="0">
              <a:solidFill>
                <a:srgbClr val="FF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文本6"/>
          <p:cNvSpPr txBox="1"/>
          <p:nvPr/>
        </p:nvSpPr>
        <p:spPr>
          <a:xfrm>
            <a:off x="5235264" y="4124487"/>
            <a:ext cx="1494444" cy="927989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2200" b="1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切菜</a:t>
            </a:r>
            <a:endParaRPr lang="zh-CN" altLang="en-US" sz="2200" b="1" i="0" dirty="0">
              <a:solidFill>
                <a:srgbClr val="00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algn="ctr"/>
            <a:r>
              <a:rPr lang="en-US" altLang="zh-CN" sz="2200" b="1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8</a:t>
            </a:r>
            <a:r>
              <a:rPr lang="zh-CN" altLang="en-US" sz="2200" b="1" i="0" dirty="0">
                <a:solidFill>
                  <a:srgbClr val="00000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分钟</a:t>
            </a:r>
            <a:endParaRPr lang="zh-CN" altLang="en-US" sz="2200" b="1" i="0" dirty="0">
              <a:solidFill>
                <a:srgbClr val="000000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9" name="表格1"/>
          <p:cNvGraphicFramePr>
            <a:graphicFrameLocks noGrp="1"/>
          </p:cNvGraphicFramePr>
          <p:nvPr/>
        </p:nvGraphicFramePr>
        <p:xfrm>
          <a:off x="848344" y="638280"/>
          <a:ext cx="10134600" cy="1123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3650"/>
                <a:gridCol w="2533650"/>
                <a:gridCol w="2533650"/>
                <a:gridCol w="2533650"/>
              </a:tblGrid>
              <a:tr h="590550"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100" b="1" i="0" dirty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淘米</a:t>
                      </a:r>
                      <a:endParaRPr lang="zh-CN" altLang="en-US" sz="2100" b="1" i="0" dirty="0">
                        <a:solidFill>
                          <a:srgbClr val="FFFFFF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2A8C51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100" b="1" i="0" dirty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电饭煲煮饭</a:t>
                      </a:r>
                      <a:endParaRPr lang="zh-CN" altLang="en-US" sz="2100" b="1" i="0" dirty="0">
                        <a:solidFill>
                          <a:srgbClr val="FFFFFF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2A8C51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100" b="1" i="0" dirty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炒菜</a:t>
                      </a:r>
                      <a:endParaRPr lang="zh-CN" altLang="en-US" sz="2100" b="1" i="0" dirty="0">
                        <a:solidFill>
                          <a:srgbClr val="FFFFFF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2A8C51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100" b="1" i="0" dirty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切菜</a:t>
                      </a:r>
                      <a:endParaRPr lang="zh-CN" altLang="en-US" sz="2100" b="1" i="0" dirty="0">
                        <a:solidFill>
                          <a:srgbClr val="FFFFFF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2A8C51">
                        <a:alpha val="100000"/>
                      </a:srgbClr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2分钟</a:t>
                      </a:r>
                      <a:endParaRPr lang="zh-CN" altLang="en-US" sz="1800" b="1" i="0" dirty="0">
                        <a:solidFill>
                          <a:srgbClr val="000000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en-US" altLang="zh-CN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20</a:t>
                      </a:r>
                      <a:r>
                        <a:rPr lang="zh-CN" altLang="en-US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分钟</a:t>
                      </a:r>
                      <a:endParaRPr lang="zh-CN" altLang="en-US" sz="1800" b="1" i="0" dirty="0">
                        <a:solidFill>
                          <a:srgbClr val="000000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1800" b="1" i="0" dirty="0">
                          <a:solidFill>
                            <a:srgbClr val="FF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14分钟</a:t>
                      </a:r>
                      <a:endParaRPr lang="zh-CN" altLang="en-US" sz="1800" b="1" i="0" dirty="0">
                        <a:solidFill>
                          <a:srgbClr val="FF0000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en-US" altLang="zh-CN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8</a:t>
                      </a:r>
                      <a:r>
                        <a:rPr lang="zh-CN" altLang="en-US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分钟</a:t>
                      </a:r>
                      <a:endParaRPr lang="zh-CN" altLang="en-US" sz="1800" b="1" i="0" dirty="0">
                        <a:solidFill>
                          <a:srgbClr val="000000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130" name="形状1"/>
          <p:cNvSpPr txBox="1"/>
          <p:nvPr/>
        </p:nvSpPr>
        <p:spPr>
          <a:xfrm>
            <a:off x="1177290" y="2560955"/>
            <a:ext cx="7240270" cy="379730"/>
          </a:xfrm>
          <a:prstGeom prst="rect">
            <a:avLst/>
          </a:prstGeom>
          <a:solidFill>
            <a:srgbClr val="00FF67">
              <a:alpha val="100000"/>
            </a:srgbClr>
          </a:solidFill>
          <a:ln w="9525">
            <a:solidFill>
              <a:srgbClr val="00FF67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r>
              <a:rPr lang="zh-CN" altLang="en-US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煲饭</a:t>
            </a:r>
            <a:r>
              <a:rPr lang="en-US" altLang="zh-CN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20</a:t>
            </a:r>
            <a:r>
              <a:rPr lang="zh-CN" altLang="en-US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分钟</a:t>
            </a:r>
            <a:endParaRPr lang="zh-CN" altLang="en-US" sz="2200" b="1" i="0" dirty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1" name="形状2"/>
          <p:cNvSpPr txBox="1"/>
          <p:nvPr/>
        </p:nvSpPr>
        <p:spPr>
          <a:xfrm>
            <a:off x="472440" y="2559685"/>
            <a:ext cx="720000" cy="38100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solidFill>
              <a:srgbClr val="F7EF3A">
                <a:alpha val="100000"/>
              </a:srgbClr>
            </a:solidFill>
            <a:prstDash val="solid"/>
          </a:ln>
        </p:spPr>
        <p:txBody>
          <a:bodyPr anchor="ctr"/>
          <a:p>
            <a:pPr marL="0" algn="ctr"/>
            <a:r>
              <a:rPr lang="zh-CN" altLang="en-US" sz="10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淘米</a:t>
            </a:r>
            <a:r>
              <a:rPr lang="en-US" altLang="zh-CN" sz="10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10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分钟</a:t>
            </a:r>
            <a:endParaRPr lang="zh-CN" altLang="en-US" sz="1000" b="1" i="0" dirty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2" name="矩形 131"/>
          <p:cNvSpPr/>
          <p:nvPr/>
        </p:nvSpPr>
        <p:spPr>
          <a:xfrm>
            <a:off x="487045" y="2940685"/>
            <a:ext cx="10921365" cy="445135"/>
          </a:xfrm>
          <a:prstGeom prst="rect">
            <a:avLst/>
          </a:prstGeom>
          <a:solidFill>
            <a:srgbClr val="CEF9EF">
              <a:alpha val="94000"/>
            </a:srgbClr>
          </a:solidFill>
          <a:ln>
            <a:solidFill>
              <a:srgbClr val="327D7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3" name="矩形 132"/>
          <p:cNvSpPr/>
          <p:nvPr/>
        </p:nvSpPr>
        <p:spPr>
          <a:xfrm>
            <a:off x="802640" y="294449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4" name="矩形 133"/>
          <p:cNvSpPr/>
          <p:nvPr/>
        </p:nvSpPr>
        <p:spPr>
          <a:xfrm>
            <a:off x="1161855" y="294068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5" name="矩形 134"/>
          <p:cNvSpPr/>
          <p:nvPr/>
        </p:nvSpPr>
        <p:spPr>
          <a:xfrm>
            <a:off x="1500310" y="294449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6" name="矩形 135"/>
          <p:cNvSpPr/>
          <p:nvPr/>
        </p:nvSpPr>
        <p:spPr>
          <a:xfrm>
            <a:off x="1854005" y="2949575"/>
            <a:ext cx="3556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7" name="矩形 136"/>
          <p:cNvSpPr/>
          <p:nvPr/>
        </p:nvSpPr>
        <p:spPr>
          <a:xfrm>
            <a:off x="2207700" y="294068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8" name="矩形 137"/>
          <p:cNvSpPr/>
          <p:nvPr/>
        </p:nvSpPr>
        <p:spPr>
          <a:xfrm>
            <a:off x="2581715" y="293433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9" name="矩形 138"/>
          <p:cNvSpPr/>
          <p:nvPr/>
        </p:nvSpPr>
        <p:spPr>
          <a:xfrm>
            <a:off x="2945570" y="293433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0" name="矩形 139"/>
          <p:cNvSpPr/>
          <p:nvPr/>
        </p:nvSpPr>
        <p:spPr>
          <a:xfrm>
            <a:off x="3309425" y="294068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1" name="矩形 140"/>
          <p:cNvSpPr/>
          <p:nvPr/>
        </p:nvSpPr>
        <p:spPr>
          <a:xfrm>
            <a:off x="3663120" y="293433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2" name="矩形 141"/>
          <p:cNvSpPr/>
          <p:nvPr/>
        </p:nvSpPr>
        <p:spPr>
          <a:xfrm>
            <a:off x="4390830" y="294957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3" name="矩形 142"/>
          <p:cNvSpPr/>
          <p:nvPr/>
        </p:nvSpPr>
        <p:spPr>
          <a:xfrm>
            <a:off x="4775005" y="293941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4" name="矩形 143"/>
          <p:cNvSpPr/>
          <p:nvPr/>
        </p:nvSpPr>
        <p:spPr>
          <a:xfrm>
            <a:off x="5128700" y="294195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5" name="矩形 144"/>
          <p:cNvSpPr/>
          <p:nvPr/>
        </p:nvSpPr>
        <p:spPr>
          <a:xfrm>
            <a:off x="5492555" y="294576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6" name="矩形 145"/>
          <p:cNvSpPr/>
          <p:nvPr/>
        </p:nvSpPr>
        <p:spPr>
          <a:xfrm>
            <a:off x="5866570" y="294195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7" name="矩形 146"/>
          <p:cNvSpPr/>
          <p:nvPr/>
        </p:nvSpPr>
        <p:spPr>
          <a:xfrm>
            <a:off x="6215185" y="294703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8" name="矩形 147"/>
          <p:cNvSpPr/>
          <p:nvPr/>
        </p:nvSpPr>
        <p:spPr>
          <a:xfrm>
            <a:off x="6594280" y="293560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9" name="矩形 148"/>
          <p:cNvSpPr/>
          <p:nvPr/>
        </p:nvSpPr>
        <p:spPr>
          <a:xfrm>
            <a:off x="6958135" y="293941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0" name="矩形 149"/>
          <p:cNvSpPr/>
          <p:nvPr/>
        </p:nvSpPr>
        <p:spPr>
          <a:xfrm>
            <a:off x="7321990" y="293941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1" name="矩形 150"/>
          <p:cNvSpPr/>
          <p:nvPr/>
        </p:nvSpPr>
        <p:spPr>
          <a:xfrm>
            <a:off x="7685845" y="293560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2" name="矩形 151"/>
          <p:cNvSpPr/>
          <p:nvPr/>
        </p:nvSpPr>
        <p:spPr>
          <a:xfrm>
            <a:off x="8049700" y="293941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3" name="矩形 152"/>
          <p:cNvSpPr/>
          <p:nvPr/>
        </p:nvSpPr>
        <p:spPr>
          <a:xfrm>
            <a:off x="8383075" y="294449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4" name="矩形 153"/>
          <p:cNvSpPr/>
          <p:nvPr/>
        </p:nvSpPr>
        <p:spPr>
          <a:xfrm>
            <a:off x="8777410" y="294576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5" name="矩形 154"/>
          <p:cNvSpPr/>
          <p:nvPr/>
        </p:nvSpPr>
        <p:spPr>
          <a:xfrm>
            <a:off x="9141265" y="292925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6" name="矩形 155"/>
          <p:cNvSpPr/>
          <p:nvPr/>
        </p:nvSpPr>
        <p:spPr>
          <a:xfrm>
            <a:off x="9505120" y="294068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7" name="矩形 156"/>
          <p:cNvSpPr/>
          <p:nvPr/>
        </p:nvSpPr>
        <p:spPr>
          <a:xfrm>
            <a:off x="9868975" y="294449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8" name="矩形 157"/>
          <p:cNvSpPr/>
          <p:nvPr/>
        </p:nvSpPr>
        <p:spPr>
          <a:xfrm>
            <a:off x="10232830" y="294195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9" name="矩形 158"/>
          <p:cNvSpPr/>
          <p:nvPr/>
        </p:nvSpPr>
        <p:spPr>
          <a:xfrm>
            <a:off x="10596685" y="294068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0" name="矩形 159"/>
          <p:cNvSpPr/>
          <p:nvPr/>
        </p:nvSpPr>
        <p:spPr>
          <a:xfrm>
            <a:off x="10960540" y="293433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1" name="矩形 160"/>
          <p:cNvSpPr/>
          <p:nvPr/>
        </p:nvSpPr>
        <p:spPr>
          <a:xfrm>
            <a:off x="4039040" y="293941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2" name="文本框 161"/>
          <p:cNvSpPr txBox="1"/>
          <p:nvPr/>
        </p:nvSpPr>
        <p:spPr>
          <a:xfrm>
            <a:off x="360680" y="2987040"/>
            <a:ext cx="1797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0</a:t>
            </a:r>
            <a:endParaRPr lang="en-US" altLang="zh-CN" sz="1600" b="1"/>
          </a:p>
        </p:txBody>
      </p:sp>
      <p:sp>
        <p:nvSpPr>
          <p:cNvPr id="163" name="文本框 162"/>
          <p:cNvSpPr txBox="1"/>
          <p:nvPr/>
        </p:nvSpPr>
        <p:spPr>
          <a:xfrm>
            <a:off x="1038860" y="3000375"/>
            <a:ext cx="1797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2</a:t>
            </a:r>
            <a:endParaRPr lang="en-US" altLang="zh-CN" sz="1600" b="1"/>
          </a:p>
        </p:txBody>
      </p:sp>
      <p:sp>
        <p:nvSpPr>
          <p:cNvPr id="164" name="文本框 163"/>
          <p:cNvSpPr txBox="1"/>
          <p:nvPr/>
        </p:nvSpPr>
        <p:spPr>
          <a:xfrm>
            <a:off x="1710690" y="3018155"/>
            <a:ext cx="1797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4</a:t>
            </a:r>
            <a:endParaRPr lang="en-US" altLang="zh-CN" sz="1600" b="1"/>
          </a:p>
        </p:txBody>
      </p:sp>
      <p:sp>
        <p:nvSpPr>
          <p:cNvPr id="165" name="文本框 164"/>
          <p:cNvSpPr txBox="1"/>
          <p:nvPr/>
        </p:nvSpPr>
        <p:spPr>
          <a:xfrm>
            <a:off x="2447290" y="3010535"/>
            <a:ext cx="1797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6</a:t>
            </a:r>
            <a:endParaRPr lang="en-US" altLang="zh-CN" sz="1600" b="1"/>
          </a:p>
        </p:txBody>
      </p:sp>
      <p:sp>
        <p:nvSpPr>
          <p:cNvPr id="166" name="文本框 165"/>
          <p:cNvSpPr txBox="1"/>
          <p:nvPr/>
        </p:nvSpPr>
        <p:spPr>
          <a:xfrm>
            <a:off x="3173730" y="3005455"/>
            <a:ext cx="1797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8</a:t>
            </a:r>
            <a:endParaRPr lang="en-US" altLang="zh-CN" sz="1600" b="1"/>
          </a:p>
        </p:txBody>
      </p:sp>
      <p:sp>
        <p:nvSpPr>
          <p:cNvPr id="167" name="文本框 166"/>
          <p:cNvSpPr txBox="1"/>
          <p:nvPr/>
        </p:nvSpPr>
        <p:spPr>
          <a:xfrm>
            <a:off x="3855085" y="300799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10</a:t>
            </a:r>
            <a:endParaRPr lang="en-US" altLang="zh-CN" sz="1600" b="1"/>
          </a:p>
        </p:txBody>
      </p:sp>
      <p:sp>
        <p:nvSpPr>
          <p:cNvPr id="168" name="文本框 167"/>
          <p:cNvSpPr txBox="1"/>
          <p:nvPr/>
        </p:nvSpPr>
        <p:spPr>
          <a:xfrm>
            <a:off x="4581525" y="300291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12</a:t>
            </a:r>
            <a:endParaRPr lang="en-US" altLang="zh-CN" sz="1600" b="1"/>
          </a:p>
        </p:txBody>
      </p:sp>
      <p:sp>
        <p:nvSpPr>
          <p:cNvPr id="169" name="文本框 168"/>
          <p:cNvSpPr txBox="1"/>
          <p:nvPr/>
        </p:nvSpPr>
        <p:spPr>
          <a:xfrm>
            <a:off x="5317490" y="301053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14</a:t>
            </a:r>
            <a:endParaRPr lang="en-US" altLang="zh-CN" sz="1600" b="1"/>
          </a:p>
        </p:txBody>
      </p:sp>
      <p:sp>
        <p:nvSpPr>
          <p:cNvPr id="170" name="文本框 169"/>
          <p:cNvSpPr txBox="1"/>
          <p:nvPr/>
        </p:nvSpPr>
        <p:spPr>
          <a:xfrm>
            <a:off x="6017260" y="301561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16</a:t>
            </a:r>
            <a:endParaRPr lang="en-US" altLang="zh-CN" sz="1600" b="1"/>
          </a:p>
        </p:txBody>
      </p:sp>
      <p:sp>
        <p:nvSpPr>
          <p:cNvPr id="171" name="文本框 170"/>
          <p:cNvSpPr txBox="1"/>
          <p:nvPr/>
        </p:nvSpPr>
        <p:spPr>
          <a:xfrm>
            <a:off x="6769100" y="300799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18</a:t>
            </a:r>
            <a:endParaRPr lang="en-US" altLang="zh-CN" sz="1600" b="1"/>
          </a:p>
        </p:txBody>
      </p:sp>
      <p:sp>
        <p:nvSpPr>
          <p:cNvPr id="172" name="文本框 171"/>
          <p:cNvSpPr txBox="1"/>
          <p:nvPr/>
        </p:nvSpPr>
        <p:spPr>
          <a:xfrm>
            <a:off x="7506970" y="299783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20</a:t>
            </a:r>
            <a:endParaRPr lang="en-US" altLang="zh-CN" sz="1600" b="1"/>
          </a:p>
        </p:txBody>
      </p:sp>
      <p:sp>
        <p:nvSpPr>
          <p:cNvPr id="173" name="文本框 172"/>
          <p:cNvSpPr txBox="1"/>
          <p:nvPr/>
        </p:nvSpPr>
        <p:spPr>
          <a:xfrm>
            <a:off x="8185785" y="300799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22</a:t>
            </a:r>
            <a:endParaRPr lang="en-US" altLang="zh-CN" sz="1600" b="1"/>
          </a:p>
        </p:txBody>
      </p:sp>
      <p:sp>
        <p:nvSpPr>
          <p:cNvPr id="174" name="文本框 173"/>
          <p:cNvSpPr txBox="1"/>
          <p:nvPr/>
        </p:nvSpPr>
        <p:spPr>
          <a:xfrm>
            <a:off x="8972550" y="298767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24</a:t>
            </a:r>
            <a:endParaRPr lang="en-US" altLang="zh-CN" sz="1600" b="1"/>
          </a:p>
        </p:txBody>
      </p:sp>
      <p:sp>
        <p:nvSpPr>
          <p:cNvPr id="175" name="文本框 174"/>
          <p:cNvSpPr txBox="1"/>
          <p:nvPr/>
        </p:nvSpPr>
        <p:spPr>
          <a:xfrm>
            <a:off x="9671685" y="298767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26</a:t>
            </a:r>
            <a:endParaRPr lang="en-US" altLang="zh-CN" sz="1600" b="1"/>
          </a:p>
        </p:txBody>
      </p:sp>
      <p:sp>
        <p:nvSpPr>
          <p:cNvPr id="176" name="文本框 175"/>
          <p:cNvSpPr txBox="1"/>
          <p:nvPr/>
        </p:nvSpPr>
        <p:spPr>
          <a:xfrm>
            <a:off x="10399395" y="2987040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28</a:t>
            </a:r>
            <a:endParaRPr lang="en-US" altLang="zh-CN" sz="1600" b="1"/>
          </a:p>
        </p:txBody>
      </p:sp>
      <p:sp>
        <p:nvSpPr>
          <p:cNvPr id="177" name="文本框 176"/>
          <p:cNvSpPr txBox="1"/>
          <p:nvPr/>
        </p:nvSpPr>
        <p:spPr>
          <a:xfrm>
            <a:off x="11103610" y="2985135"/>
            <a:ext cx="55753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30</a:t>
            </a:r>
            <a:endParaRPr lang="en-US" altLang="zh-CN" sz="1600" b="1"/>
          </a:p>
        </p:txBody>
      </p:sp>
      <p:sp>
        <p:nvSpPr>
          <p:cNvPr id="178" name="矩形 177"/>
          <p:cNvSpPr/>
          <p:nvPr/>
        </p:nvSpPr>
        <p:spPr>
          <a:xfrm>
            <a:off x="11290105" y="294449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9" name="文本框 178"/>
          <p:cNvSpPr txBox="1"/>
          <p:nvPr/>
        </p:nvSpPr>
        <p:spPr>
          <a:xfrm>
            <a:off x="10233025" y="339344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 spc="-19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</a:rPr>
              <a:t>（单位：分）</a:t>
            </a:r>
            <a:endParaRPr lang="zh-CN" altLang="en-US" b="1" spc="-190">
              <a:solidFill>
                <a:schemeClr val="tx1"/>
              </a:solidFill>
              <a:uFillTx/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80" name="形状1"/>
          <p:cNvSpPr txBox="1"/>
          <p:nvPr/>
        </p:nvSpPr>
        <p:spPr>
          <a:xfrm>
            <a:off x="1197610" y="3393440"/>
            <a:ext cx="2842260" cy="37973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accent2">
                <a:alpha val="100000"/>
              </a:scheme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en-US" altLang="zh-CN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 </a:t>
            </a:r>
            <a:r>
              <a:rPr lang="en-US" altLang="zh-CN" sz="20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sz="24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切菜</a:t>
            </a:r>
            <a:r>
              <a:rPr lang="en-US" altLang="zh-CN" sz="24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8</a:t>
            </a:r>
            <a:r>
              <a:rPr lang="zh-CN" altLang="en-US" sz="24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分钟</a:t>
            </a:r>
            <a:r>
              <a:rPr lang="en-US" altLang="zh-CN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                                   </a:t>
            </a:r>
            <a:endParaRPr lang="en-US" altLang="zh-CN" sz="2200" b="1" i="0" dirty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1" name="形状1"/>
          <p:cNvSpPr txBox="1"/>
          <p:nvPr/>
        </p:nvSpPr>
        <p:spPr>
          <a:xfrm>
            <a:off x="4036695" y="3393440"/>
            <a:ext cx="4381500" cy="37973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1">
                <a:alpha val="100000"/>
              </a:scheme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en-US" altLang="zh-CN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 </a:t>
            </a:r>
            <a:r>
              <a:rPr lang="en-US" altLang="zh-CN" sz="20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         </a:t>
            </a:r>
            <a:r>
              <a:rPr lang="zh-CN" altLang="en-US" sz="2000" b="1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炒菜</a:t>
            </a:r>
            <a:r>
              <a:rPr lang="en-US" altLang="zh-CN" sz="20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en-US" altLang="zh-CN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                                   </a:t>
            </a:r>
            <a:endParaRPr lang="en-US" altLang="zh-CN" sz="2200" b="1" i="0" dirty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2" name="形状1"/>
          <p:cNvSpPr txBox="1"/>
          <p:nvPr/>
        </p:nvSpPr>
        <p:spPr>
          <a:xfrm>
            <a:off x="8417560" y="3393440"/>
            <a:ext cx="760095" cy="37973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1">
                <a:alpha val="100000"/>
              </a:scheme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en-US" altLang="zh-CN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 </a:t>
            </a:r>
            <a:r>
              <a:rPr lang="en-US" altLang="zh-CN" sz="20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                   </a:t>
            </a:r>
            <a:r>
              <a:rPr lang="en-US" altLang="zh-CN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                                   </a:t>
            </a:r>
            <a:endParaRPr lang="en-US" altLang="zh-CN" sz="2200" b="1" i="0" dirty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3" name="文本框 182"/>
          <p:cNvSpPr txBox="1"/>
          <p:nvPr/>
        </p:nvSpPr>
        <p:spPr>
          <a:xfrm>
            <a:off x="6053455" y="3404870"/>
            <a:ext cx="130429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chemeClr val="bg1"/>
                </a:solidFill>
              </a:rPr>
              <a:t>14</a:t>
            </a:r>
            <a:r>
              <a:rPr lang="zh-CN" altLang="en-US" sz="2000" b="1">
                <a:solidFill>
                  <a:schemeClr val="bg1"/>
                </a:solidFill>
              </a:rPr>
              <a:t>分钟</a:t>
            </a:r>
            <a:endParaRPr lang="zh-CN" altLang="en-US" sz="20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 bldLvl="0" animBg="1"/>
      <p:bldP spid="130" grpId="0" bldLvl="0" animBg="1"/>
      <p:bldP spid="180" grpId="0" bldLvl="0" animBg="1"/>
      <p:bldP spid="181" grpId="0" bldLvl="0" animBg="1"/>
      <p:bldP spid="182" grpId="0" bldLvl="0" animBg="1"/>
      <p:bldP spid="18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1"/>
          <p:cNvGraphicFramePr>
            <a:graphicFrameLocks noGrp="1"/>
          </p:cNvGraphicFramePr>
          <p:nvPr/>
        </p:nvGraphicFramePr>
        <p:xfrm>
          <a:off x="848344" y="638280"/>
          <a:ext cx="10134600" cy="1123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3650"/>
                <a:gridCol w="2533650"/>
                <a:gridCol w="2533650"/>
                <a:gridCol w="2533650"/>
              </a:tblGrid>
              <a:tr h="590550"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100" b="1" i="0" dirty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淘米</a:t>
                      </a:r>
                      <a:endParaRPr lang="zh-CN" altLang="en-US" sz="2100" b="1" i="0" dirty="0">
                        <a:solidFill>
                          <a:srgbClr val="FFFFFF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2A8C51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100" b="1" i="0" dirty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电饭煲煮饭</a:t>
                      </a:r>
                      <a:endParaRPr lang="zh-CN" altLang="en-US" sz="2100" b="1" i="0" dirty="0">
                        <a:solidFill>
                          <a:srgbClr val="FFFFFF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2A8C51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100" b="1" i="0" dirty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炒菜</a:t>
                      </a:r>
                      <a:endParaRPr lang="zh-CN" altLang="en-US" sz="2100" b="1" i="0" dirty="0">
                        <a:solidFill>
                          <a:srgbClr val="FFFFFF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2A8C51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100" b="1" i="0" dirty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切菜</a:t>
                      </a:r>
                      <a:endParaRPr lang="zh-CN" altLang="en-US" sz="2100" b="1" i="0" dirty="0">
                        <a:solidFill>
                          <a:srgbClr val="FFFFFF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2A8C51">
                        <a:alpha val="100000"/>
                      </a:srgbClr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2分钟</a:t>
                      </a:r>
                      <a:endParaRPr lang="zh-CN" altLang="en-US" sz="1800" b="1" i="0" dirty="0">
                        <a:solidFill>
                          <a:srgbClr val="000000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en-US" altLang="zh-CN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20</a:t>
                      </a:r>
                      <a:r>
                        <a:rPr lang="zh-CN" altLang="en-US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分钟</a:t>
                      </a:r>
                      <a:endParaRPr lang="zh-CN" altLang="en-US" sz="1800" b="1" i="0" dirty="0">
                        <a:solidFill>
                          <a:srgbClr val="000000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1800" b="1" i="0" dirty="0">
                          <a:solidFill>
                            <a:srgbClr val="FF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14分钟</a:t>
                      </a:r>
                      <a:endParaRPr lang="zh-CN" altLang="en-US" sz="1800" b="1" i="0" dirty="0">
                        <a:solidFill>
                          <a:srgbClr val="FF0000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en-US" altLang="zh-CN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8</a:t>
                      </a:r>
                      <a:r>
                        <a:rPr lang="zh-CN" altLang="en-US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分钟</a:t>
                      </a:r>
                      <a:endParaRPr lang="zh-CN" altLang="en-US" sz="1800" b="1" i="0" dirty="0">
                        <a:solidFill>
                          <a:srgbClr val="000000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" name="形状1"/>
          <p:cNvSpPr txBox="1"/>
          <p:nvPr/>
        </p:nvSpPr>
        <p:spPr>
          <a:xfrm>
            <a:off x="1177290" y="2560955"/>
            <a:ext cx="7240270" cy="379730"/>
          </a:xfrm>
          <a:prstGeom prst="rect">
            <a:avLst/>
          </a:prstGeom>
          <a:solidFill>
            <a:srgbClr val="00FF67">
              <a:alpha val="100000"/>
            </a:srgbClr>
          </a:solidFill>
          <a:ln w="9525">
            <a:solidFill>
              <a:srgbClr val="00FF67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r>
              <a:rPr lang="zh-CN" altLang="en-US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煲饭</a:t>
            </a:r>
            <a:r>
              <a:rPr lang="en-US" altLang="zh-CN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20</a:t>
            </a:r>
            <a:r>
              <a:rPr lang="zh-CN" altLang="en-US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分钟</a:t>
            </a:r>
            <a:endParaRPr lang="zh-CN" altLang="en-US" sz="2200" b="1" i="0" dirty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形状2"/>
          <p:cNvSpPr txBox="1"/>
          <p:nvPr/>
        </p:nvSpPr>
        <p:spPr>
          <a:xfrm>
            <a:off x="1177030" y="3397006"/>
            <a:ext cx="2880000" cy="380703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accent2">
                <a:alpha val="100000"/>
              </a:schemeClr>
            </a:solidFill>
            <a:prstDash val="solid"/>
          </a:ln>
        </p:spPr>
        <p:txBody>
          <a:bodyPr anchor="ctr"/>
          <a:lstStyle/>
          <a:p>
            <a:pPr marL="0" algn="ctr"/>
            <a:r>
              <a:rPr lang="zh-CN" altLang="en-US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切菜</a:t>
            </a:r>
            <a:r>
              <a:rPr lang="en-US" altLang="zh-CN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8</a:t>
            </a:r>
            <a:r>
              <a:rPr lang="zh-CN" altLang="en-US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分钟</a:t>
            </a:r>
            <a:endParaRPr lang="zh-CN" altLang="en-US" sz="2200" b="1" i="0" dirty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形状4"/>
          <p:cNvSpPr txBox="1"/>
          <p:nvPr/>
        </p:nvSpPr>
        <p:spPr>
          <a:xfrm>
            <a:off x="4038600" y="3393440"/>
            <a:ext cx="438023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1">
                <a:alpha val="0"/>
              </a:schemeClr>
            </a:solidFill>
          </a:ln>
        </p:spPr>
        <p:txBody>
          <a:bodyPr anchor="ctr"/>
          <a:lstStyle/>
          <a:p>
            <a:pPr marL="0" algn="ctr"/>
            <a:r>
              <a:rPr lang="en-US" altLang="zh-CN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     </a:t>
            </a:r>
            <a:r>
              <a:rPr lang="zh-CN" altLang="en-US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炒菜14分钟</a:t>
            </a:r>
            <a:endParaRPr lang="zh-CN" altLang="en-US" sz="2200" b="1" i="0" dirty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形状2"/>
          <p:cNvSpPr txBox="1"/>
          <p:nvPr/>
        </p:nvSpPr>
        <p:spPr>
          <a:xfrm>
            <a:off x="472440" y="2559685"/>
            <a:ext cx="720000" cy="38100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solidFill>
              <a:srgbClr val="F7EF3A">
                <a:alpha val="100000"/>
              </a:srgbClr>
            </a:solidFill>
            <a:prstDash val="solid"/>
          </a:ln>
        </p:spPr>
        <p:txBody>
          <a:bodyPr anchor="ctr"/>
          <a:p>
            <a:pPr marL="0" algn="ctr"/>
            <a:r>
              <a:rPr lang="zh-CN" altLang="en-US" sz="10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淘米</a:t>
            </a:r>
            <a:r>
              <a:rPr lang="en-US" altLang="zh-CN" sz="10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10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分钟</a:t>
            </a:r>
            <a:endParaRPr lang="zh-CN" altLang="en-US" sz="1000" b="1" i="0" dirty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87045" y="2940685"/>
            <a:ext cx="10921365" cy="445135"/>
          </a:xfrm>
          <a:prstGeom prst="rect">
            <a:avLst/>
          </a:prstGeom>
          <a:solidFill>
            <a:srgbClr val="CEF9EF">
              <a:alpha val="94000"/>
            </a:srgbClr>
          </a:solidFill>
          <a:ln>
            <a:solidFill>
              <a:srgbClr val="327D7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02640" y="294449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161855" y="294068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500310" y="294449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1854005" y="2949575"/>
            <a:ext cx="3556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>
            <a:off x="2207700" y="294068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2581715" y="293433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2945570" y="293433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3309425" y="294068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3663120" y="293433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4390830" y="294957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>
            <a:off x="4775005" y="293941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5128700" y="294195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5492555" y="294576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5866570" y="294195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6215185" y="294703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>
            <a:off x="6594280" y="293560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>
            <a:off x="6958135" y="293941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7321990" y="293941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7685845" y="293560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8049700" y="293941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8383075" y="294449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8777410" y="294576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9141265" y="292925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9505120" y="294068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9868975" y="294449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5" name="矩形 64"/>
          <p:cNvSpPr/>
          <p:nvPr/>
        </p:nvSpPr>
        <p:spPr>
          <a:xfrm>
            <a:off x="10232830" y="294195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6" name="矩形 65"/>
          <p:cNvSpPr/>
          <p:nvPr/>
        </p:nvSpPr>
        <p:spPr>
          <a:xfrm>
            <a:off x="10596685" y="294068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7" name="矩形 66"/>
          <p:cNvSpPr/>
          <p:nvPr/>
        </p:nvSpPr>
        <p:spPr>
          <a:xfrm>
            <a:off x="10960540" y="293433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39040" y="293941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60680" y="2987040"/>
            <a:ext cx="1797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0</a:t>
            </a:r>
            <a:endParaRPr lang="en-US" altLang="zh-CN" sz="1600" b="1"/>
          </a:p>
        </p:txBody>
      </p:sp>
      <p:sp>
        <p:nvSpPr>
          <p:cNvPr id="13" name="文本框 12"/>
          <p:cNvSpPr txBox="1"/>
          <p:nvPr/>
        </p:nvSpPr>
        <p:spPr>
          <a:xfrm>
            <a:off x="1038860" y="3000375"/>
            <a:ext cx="1797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2</a:t>
            </a:r>
            <a:endParaRPr lang="en-US" altLang="zh-CN" sz="1600" b="1"/>
          </a:p>
        </p:txBody>
      </p:sp>
      <p:sp>
        <p:nvSpPr>
          <p:cNvPr id="14" name="文本框 13"/>
          <p:cNvSpPr txBox="1"/>
          <p:nvPr/>
        </p:nvSpPr>
        <p:spPr>
          <a:xfrm>
            <a:off x="1710690" y="3018155"/>
            <a:ext cx="1797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4</a:t>
            </a:r>
            <a:endParaRPr lang="en-US" altLang="zh-CN" sz="1600" b="1"/>
          </a:p>
        </p:txBody>
      </p:sp>
      <p:sp>
        <p:nvSpPr>
          <p:cNvPr id="15" name="文本框 14"/>
          <p:cNvSpPr txBox="1"/>
          <p:nvPr/>
        </p:nvSpPr>
        <p:spPr>
          <a:xfrm>
            <a:off x="2447290" y="3010535"/>
            <a:ext cx="1797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6</a:t>
            </a:r>
            <a:endParaRPr lang="en-US" altLang="zh-CN" sz="1600" b="1"/>
          </a:p>
        </p:txBody>
      </p:sp>
      <p:sp>
        <p:nvSpPr>
          <p:cNvPr id="16" name="文本框 15"/>
          <p:cNvSpPr txBox="1"/>
          <p:nvPr/>
        </p:nvSpPr>
        <p:spPr>
          <a:xfrm>
            <a:off x="3173730" y="3005455"/>
            <a:ext cx="1797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8</a:t>
            </a:r>
            <a:endParaRPr lang="en-US" altLang="zh-CN" sz="1600" b="1"/>
          </a:p>
        </p:txBody>
      </p:sp>
      <p:sp>
        <p:nvSpPr>
          <p:cNvPr id="17" name="文本框 16"/>
          <p:cNvSpPr txBox="1"/>
          <p:nvPr/>
        </p:nvSpPr>
        <p:spPr>
          <a:xfrm>
            <a:off x="3855085" y="300799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10</a:t>
            </a:r>
            <a:endParaRPr lang="en-US" altLang="zh-CN" sz="1600" b="1"/>
          </a:p>
        </p:txBody>
      </p:sp>
      <p:sp>
        <p:nvSpPr>
          <p:cNvPr id="18" name="文本框 17"/>
          <p:cNvSpPr txBox="1"/>
          <p:nvPr/>
        </p:nvSpPr>
        <p:spPr>
          <a:xfrm>
            <a:off x="4581525" y="300291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12</a:t>
            </a:r>
            <a:endParaRPr lang="en-US" altLang="zh-CN" sz="1600" b="1"/>
          </a:p>
        </p:txBody>
      </p:sp>
      <p:sp>
        <p:nvSpPr>
          <p:cNvPr id="19" name="文本框 18"/>
          <p:cNvSpPr txBox="1"/>
          <p:nvPr/>
        </p:nvSpPr>
        <p:spPr>
          <a:xfrm>
            <a:off x="5317490" y="301053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14</a:t>
            </a:r>
            <a:endParaRPr lang="en-US" altLang="zh-CN" sz="1600" b="1"/>
          </a:p>
        </p:txBody>
      </p:sp>
      <p:sp>
        <p:nvSpPr>
          <p:cNvPr id="20" name="文本框 19"/>
          <p:cNvSpPr txBox="1"/>
          <p:nvPr/>
        </p:nvSpPr>
        <p:spPr>
          <a:xfrm>
            <a:off x="6017260" y="301561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16</a:t>
            </a:r>
            <a:endParaRPr lang="en-US" altLang="zh-CN" sz="1600" b="1"/>
          </a:p>
        </p:txBody>
      </p:sp>
      <p:sp>
        <p:nvSpPr>
          <p:cNvPr id="21" name="文本框 20"/>
          <p:cNvSpPr txBox="1"/>
          <p:nvPr/>
        </p:nvSpPr>
        <p:spPr>
          <a:xfrm>
            <a:off x="6769100" y="300799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18</a:t>
            </a:r>
            <a:endParaRPr lang="en-US" altLang="zh-CN" sz="1600" b="1"/>
          </a:p>
        </p:txBody>
      </p:sp>
      <p:sp>
        <p:nvSpPr>
          <p:cNvPr id="22" name="文本框 21"/>
          <p:cNvSpPr txBox="1"/>
          <p:nvPr/>
        </p:nvSpPr>
        <p:spPr>
          <a:xfrm>
            <a:off x="7506970" y="299783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20</a:t>
            </a:r>
            <a:endParaRPr lang="en-US" altLang="zh-CN" sz="1600" b="1"/>
          </a:p>
        </p:txBody>
      </p:sp>
      <p:sp>
        <p:nvSpPr>
          <p:cNvPr id="23" name="文本框 22"/>
          <p:cNvSpPr txBox="1"/>
          <p:nvPr/>
        </p:nvSpPr>
        <p:spPr>
          <a:xfrm>
            <a:off x="8185785" y="300799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22</a:t>
            </a:r>
            <a:endParaRPr lang="en-US" altLang="zh-CN" sz="1600" b="1"/>
          </a:p>
        </p:txBody>
      </p:sp>
      <p:sp>
        <p:nvSpPr>
          <p:cNvPr id="24" name="文本框 23"/>
          <p:cNvSpPr txBox="1"/>
          <p:nvPr/>
        </p:nvSpPr>
        <p:spPr>
          <a:xfrm>
            <a:off x="8972550" y="298767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24</a:t>
            </a:r>
            <a:endParaRPr lang="en-US" altLang="zh-CN" sz="1600" b="1"/>
          </a:p>
        </p:txBody>
      </p:sp>
      <p:sp>
        <p:nvSpPr>
          <p:cNvPr id="25" name="文本框 24"/>
          <p:cNvSpPr txBox="1"/>
          <p:nvPr/>
        </p:nvSpPr>
        <p:spPr>
          <a:xfrm>
            <a:off x="9671685" y="298767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26</a:t>
            </a:r>
            <a:endParaRPr lang="en-US" altLang="zh-CN" sz="1600" b="1"/>
          </a:p>
        </p:txBody>
      </p:sp>
      <p:sp>
        <p:nvSpPr>
          <p:cNvPr id="26" name="文本框 25"/>
          <p:cNvSpPr txBox="1"/>
          <p:nvPr/>
        </p:nvSpPr>
        <p:spPr>
          <a:xfrm>
            <a:off x="10399395" y="2987040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28</a:t>
            </a:r>
            <a:endParaRPr lang="en-US" altLang="zh-CN" sz="1600" b="1"/>
          </a:p>
        </p:txBody>
      </p:sp>
      <p:sp>
        <p:nvSpPr>
          <p:cNvPr id="27" name="文本框 26"/>
          <p:cNvSpPr txBox="1"/>
          <p:nvPr/>
        </p:nvSpPr>
        <p:spPr>
          <a:xfrm>
            <a:off x="11103610" y="2985135"/>
            <a:ext cx="55753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30</a:t>
            </a:r>
            <a:endParaRPr lang="en-US" altLang="zh-CN" sz="1600" b="1"/>
          </a:p>
        </p:txBody>
      </p:sp>
      <p:sp>
        <p:nvSpPr>
          <p:cNvPr id="28" name="矩形 27"/>
          <p:cNvSpPr/>
          <p:nvPr/>
        </p:nvSpPr>
        <p:spPr>
          <a:xfrm>
            <a:off x="11290105" y="294449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10233025" y="339344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 spc="-19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</a:rPr>
              <a:t>（单位：分）</a:t>
            </a:r>
            <a:endParaRPr lang="zh-CN" altLang="en-US" b="1" spc="-190">
              <a:solidFill>
                <a:schemeClr val="tx1"/>
              </a:solidFill>
              <a:uFillTx/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29" name="形状4"/>
          <p:cNvSpPr txBox="1"/>
          <p:nvPr/>
        </p:nvSpPr>
        <p:spPr>
          <a:xfrm>
            <a:off x="8409305" y="3388995"/>
            <a:ext cx="767715" cy="381000"/>
          </a:xfrm>
          <a:prstGeom prst="rect">
            <a:avLst/>
          </a:prstGeom>
          <a:solidFill>
            <a:schemeClr val="accent1"/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p>
            <a:pPr marL="0" algn="ctr"/>
            <a:endParaRPr lang="zh-CN" altLang="en-US" sz="2200" b="1" i="0" dirty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087120" y="4759325"/>
            <a:ext cx="6998547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用时： </a:t>
            </a:r>
            <a:r>
              <a:rPr lang="en-US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2+20+2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＝</a:t>
            </a:r>
            <a:r>
              <a:rPr lang="en-US" altLang="zh-CN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24(</a:t>
            </a:r>
            <a:r>
              <a:rPr lang="zh-CN" altLang="zh-CN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分钟</a:t>
            </a:r>
            <a:r>
              <a:rPr lang="en-US" altLang="zh-CN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)</a:t>
            </a:r>
            <a:endParaRPr lang="en-US" altLang="zh-CN" sz="3200" b="1" dirty="0" smtClean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r>
              <a:rPr lang="en-US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       </a:t>
            </a:r>
            <a:endParaRPr lang="en-US" altLang="zh-CN" sz="3200" b="1" dirty="0" smtClean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0685185 L -0.00104167 -0.121019 " pathEditMode="relative" rAng="0" ptsTypes="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bldLvl="0" animBg="1"/>
      <p:bldP spid="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表格1"/>
          <p:cNvGraphicFramePr>
            <a:graphicFrameLocks noGrp="1"/>
          </p:cNvGraphicFramePr>
          <p:nvPr/>
        </p:nvGraphicFramePr>
        <p:xfrm>
          <a:off x="848344" y="638280"/>
          <a:ext cx="10134600" cy="1123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3650"/>
                <a:gridCol w="2533650"/>
                <a:gridCol w="2533650"/>
                <a:gridCol w="2533650"/>
              </a:tblGrid>
              <a:tr h="590550"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100" b="1" i="0" dirty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淘米</a:t>
                      </a:r>
                      <a:endParaRPr lang="zh-CN" altLang="en-US" sz="2100" b="1" i="0" dirty="0">
                        <a:solidFill>
                          <a:srgbClr val="FFFFFF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2A8C51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100" b="1" i="0" dirty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电饭煲煮饭</a:t>
                      </a:r>
                      <a:endParaRPr lang="zh-CN" altLang="en-US" sz="2100" b="1" i="0" dirty="0">
                        <a:solidFill>
                          <a:srgbClr val="FFFFFF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2A8C51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100" b="1" i="0" dirty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炒菜</a:t>
                      </a:r>
                      <a:endParaRPr lang="zh-CN" altLang="en-US" sz="2100" b="1" i="0" dirty="0">
                        <a:solidFill>
                          <a:srgbClr val="FFFFFF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2A8C51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2100" b="1" i="0" dirty="0">
                          <a:solidFill>
                            <a:srgbClr val="FFFFFF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切菜</a:t>
                      </a:r>
                      <a:endParaRPr lang="zh-CN" altLang="en-US" sz="2100" b="1" i="0" dirty="0">
                        <a:solidFill>
                          <a:srgbClr val="FFFFFF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2A8C51">
                        <a:alpha val="100000"/>
                      </a:srgbClr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2分钟</a:t>
                      </a:r>
                      <a:endParaRPr lang="zh-CN" altLang="en-US" sz="1800" b="1" i="0" dirty="0">
                        <a:solidFill>
                          <a:srgbClr val="000000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en-US" altLang="zh-CN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20</a:t>
                      </a:r>
                      <a:r>
                        <a:rPr lang="zh-CN" altLang="en-US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分钟</a:t>
                      </a:r>
                      <a:endParaRPr lang="zh-CN" altLang="en-US" sz="1800" b="1" i="0" dirty="0">
                        <a:solidFill>
                          <a:srgbClr val="000000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zh-CN" altLang="en-US" sz="1800" b="1" i="0" dirty="0">
                          <a:solidFill>
                            <a:srgbClr val="FF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14分钟</a:t>
                      </a:r>
                      <a:endParaRPr lang="zh-CN" altLang="en-US" sz="1800" b="1" i="0" dirty="0">
                        <a:solidFill>
                          <a:srgbClr val="FF0000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/>
                      <a:r>
                        <a:rPr lang="en-US" altLang="zh-CN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8</a:t>
                      </a:r>
                      <a:r>
                        <a:rPr lang="zh-CN" altLang="en-US" sz="1800" b="1" i="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分钟</a:t>
                      </a:r>
                      <a:endParaRPr lang="zh-CN" altLang="en-US" sz="1800" b="1" i="0" dirty="0">
                        <a:solidFill>
                          <a:srgbClr val="000000">
                            <a:alpha val="100000"/>
                          </a:srgbClr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t">
                    <a:lnL w="9525" cap="flat">
                      <a:solidFill>
                        <a:srgbClr val="31A660">
                          <a:alpha val="100000"/>
                        </a:srgbClr>
                      </a:solidFill>
                    </a:lnL>
                    <a:lnR w="9525" cap="flat">
                      <a:solidFill>
                        <a:srgbClr val="31A660">
                          <a:alpha val="100000"/>
                        </a:srgbClr>
                      </a:solidFill>
                    </a:lnR>
                    <a:lnT w="9525" cap="flat">
                      <a:solidFill>
                        <a:srgbClr val="31A660">
                          <a:alpha val="100000"/>
                        </a:srgbClr>
                      </a:solidFill>
                    </a:lnT>
                    <a:lnB w="9525" cap="flat">
                      <a:solidFill>
                        <a:srgbClr val="31A660">
                          <a:alpha val="100000"/>
                        </a:srgbClr>
                      </a:solidFill>
                    </a:lnB>
                    <a:solidFill>
                      <a:srgbClr val="FFFFFF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3" name="形状1"/>
          <p:cNvSpPr txBox="1"/>
          <p:nvPr/>
        </p:nvSpPr>
        <p:spPr>
          <a:xfrm>
            <a:off x="1177290" y="2560955"/>
            <a:ext cx="7240270" cy="379730"/>
          </a:xfrm>
          <a:prstGeom prst="rect">
            <a:avLst/>
          </a:prstGeom>
          <a:solidFill>
            <a:srgbClr val="00FF67">
              <a:alpha val="100000"/>
            </a:srgbClr>
          </a:solidFill>
          <a:ln w="9525">
            <a:solidFill>
              <a:srgbClr val="00FF67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r>
              <a:rPr lang="zh-CN" altLang="en-US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煲饭</a:t>
            </a:r>
            <a:r>
              <a:rPr lang="en-US" altLang="zh-CN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20</a:t>
            </a:r>
            <a:r>
              <a:rPr lang="zh-CN" altLang="en-US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分钟</a:t>
            </a:r>
            <a:endParaRPr lang="zh-CN" altLang="en-US" sz="2200" b="1" i="0" dirty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4" name="形状2"/>
          <p:cNvSpPr txBox="1"/>
          <p:nvPr/>
        </p:nvSpPr>
        <p:spPr>
          <a:xfrm>
            <a:off x="472440" y="2559685"/>
            <a:ext cx="720000" cy="38100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solidFill>
              <a:srgbClr val="F7EF3A">
                <a:alpha val="100000"/>
              </a:srgbClr>
            </a:solidFill>
            <a:prstDash val="solid"/>
          </a:ln>
        </p:spPr>
        <p:txBody>
          <a:bodyPr anchor="ctr"/>
          <a:p>
            <a:pPr marL="0" algn="ctr"/>
            <a:r>
              <a:rPr lang="zh-CN" altLang="en-US" sz="10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淘米</a:t>
            </a:r>
            <a:r>
              <a:rPr lang="en-US" altLang="zh-CN" sz="10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10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分钟</a:t>
            </a:r>
            <a:endParaRPr lang="zh-CN" altLang="en-US" sz="1000" b="1" i="0" dirty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87045" y="2940685"/>
            <a:ext cx="10921365" cy="445135"/>
          </a:xfrm>
          <a:prstGeom prst="rect">
            <a:avLst/>
          </a:prstGeom>
          <a:solidFill>
            <a:srgbClr val="CEF9EF">
              <a:alpha val="94000"/>
            </a:srgbClr>
          </a:solidFill>
          <a:ln>
            <a:solidFill>
              <a:srgbClr val="327D7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802640" y="294449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1161855" y="294068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1500310" y="294449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1854005" y="2949575"/>
            <a:ext cx="35560" cy="14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2207700" y="294068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2581715" y="293433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2945570" y="293433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8" name="矩形 67"/>
          <p:cNvSpPr/>
          <p:nvPr/>
        </p:nvSpPr>
        <p:spPr>
          <a:xfrm>
            <a:off x="3309425" y="294068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3663120" y="293433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0" name="矩形 69"/>
          <p:cNvSpPr/>
          <p:nvPr/>
        </p:nvSpPr>
        <p:spPr>
          <a:xfrm>
            <a:off x="4390830" y="294957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1" name="矩形 70"/>
          <p:cNvSpPr/>
          <p:nvPr/>
        </p:nvSpPr>
        <p:spPr>
          <a:xfrm>
            <a:off x="4775005" y="293941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2" name="矩形 71"/>
          <p:cNvSpPr/>
          <p:nvPr/>
        </p:nvSpPr>
        <p:spPr>
          <a:xfrm>
            <a:off x="5128700" y="294195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3" name="矩形 72"/>
          <p:cNvSpPr/>
          <p:nvPr/>
        </p:nvSpPr>
        <p:spPr>
          <a:xfrm>
            <a:off x="5492555" y="294576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4" name="矩形 73"/>
          <p:cNvSpPr/>
          <p:nvPr/>
        </p:nvSpPr>
        <p:spPr>
          <a:xfrm>
            <a:off x="5866570" y="294195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5" name="矩形 74"/>
          <p:cNvSpPr/>
          <p:nvPr/>
        </p:nvSpPr>
        <p:spPr>
          <a:xfrm>
            <a:off x="6215185" y="294703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6" name="矩形 75"/>
          <p:cNvSpPr/>
          <p:nvPr/>
        </p:nvSpPr>
        <p:spPr>
          <a:xfrm>
            <a:off x="6594280" y="293560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7" name="矩形 76"/>
          <p:cNvSpPr/>
          <p:nvPr/>
        </p:nvSpPr>
        <p:spPr>
          <a:xfrm>
            <a:off x="6958135" y="293941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8" name="矩形 77"/>
          <p:cNvSpPr/>
          <p:nvPr/>
        </p:nvSpPr>
        <p:spPr>
          <a:xfrm>
            <a:off x="7321990" y="293941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9" name="矩形 78"/>
          <p:cNvSpPr/>
          <p:nvPr/>
        </p:nvSpPr>
        <p:spPr>
          <a:xfrm>
            <a:off x="7685845" y="293560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0" name="矩形 79"/>
          <p:cNvSpPr/>
          <p:nvPr/>
        </p:nvSpPr>
        <p:spPr>
          <a:xfrm>
            <a:off x="8049700" y="293941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1" name="矩形 80"/>
          <p:cNvSpPr/>
          <p:nvPr/>
        </p:nvSpPr>
        <p:spPr>
          <a:xfrm>
            <a:off x="8383075" y="294449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2" name="矩形 81"/>
          <p:cNvSpPr/>
          <p:nvPr/>
        </p:nvSpPr>
        <p:spPr>
          <a:xfrm>
            <a:off x="8777410" y="294576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3" name="矩形 82"/>
          <p:cNvSpPr/>
          <p:nvPr/>
        </p:nvSpPr>
        <p:spPr>
          <a:xfrm>
            <a:off x="9141265" y="292925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4" name="矩形 83"/>
          <p:cNvSpPr/>
          <p:nvPr/>
        </p:nvSpPr>
        <p:spPr>
          <a:xfrm>
            <a:off x="9505120" y="294068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5" name="矩形 84"/>
          <p:cNvSpPr/>
          <p:nvPr/>
        </p:nvSpPr>
        <p:spPr>
          <a:xfrm>
            <a:off x="9868975" y="294449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6" name="矩形 85"/>
          <p:cNvSpPr/>
          <p:nvPr/>
        </p:nvSpPr>
        <p:spPr>
          <a:xfrm>
            <a:off x="10232830" y="294195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7" name="矩形 86"/>
          <p:cNvSpPr/>
          <p:nvPr/>
        </p:nvSpPr>
        <p:spPr>
          <a:xfrm>
            <a:off x="10596685" y="294068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8" name="矩形 87"/>
          <p:cNvSpPr/>
          <p:nvPr/>
        </p:nvSpPr>
        <p:spPr>
          <a:xfrm>
            <a:off x="10960540" y="293433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9" name="矩形 88"/>
          <p:cNvSpPr/>
          <p:nvPr/>
        </p:nvSpPr>
        <p:spPr>
          <a:xfrm>
            <a:off x="4039040" y="293941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0" name="文本框 89"/>
          <p:cNvSpPr txBox="1"/>
          <p:nvPr/>
        </p:nvSpPr>
        <p:spPr>
          <a:xfrm>
            <a:off x="360680" y="2987040"/>
            <a:ext cx="1797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0</a:t>
            </a:r>
            <a:endParaRPr lang="en-US" altLang="zh-CN" sz="1600" b="1"/>
          </a:p>
        </p:txBody>
      </p:sp>
      <p:sp>
        <p:nvSpPr>
          <p:cNvPr id="91" name="文本框 90"/>
          <p:cNvSpPr txBox="1"/>
          <p:nvPr/>
        </p:nvSpPr>
        <p:spPr>
          <a:xfrm>
            <a:off x="1038860" y="3000375"/>
            <a:ext cx="1797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2</a:t>
            </a:r>
            <a:endParaRPr lang="en-US" altLang="zh-CN" sz="1600" b="1"/>
          </a:p>
        </p:txBody>
      </p:sp>
      <p:sp>
        <p:nvSpPr>
          <p:cNvPr id="92" name="文本框 91"/>
          <p:cNvSpPr txBox="1"/>
          <p:nvPr/>
        </p:nvSpPr>
        <p:spPr>
          <a:xfrm>
            <a:off x="1710690" y="3018155"/>
            <a:ext cx="1797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4</a:t>
            </a:r>
            <a:endParaRPr lang="en-US" altLang="zh-CN" sz="1600" b="1"/>
          </a:p>
        </p:txBody>
      </p:sp>
      <p:sp>
        <p:nvSpPr>
          <p:cNvPr id="93" name="文本框 92"/>
          <p:cNvSpPr txBox="1"/>
          <p:nvPr/>
        </p:nvSpPr>
        <p:spPr>
          <a:xfrm>
            <a:off x="2447290" y="3010535"/>
            <a:ext cx="1797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6</a:t>
            </a:r>
            <a:endParaRPr lang="en-US" altLang="zh-CN" sz="1600" b="1"/>
          </a:p>
        </p:txBody>
      </p:sp>
      <p:sp>
        <p:nvSpPr>
          <p:cNvPr id="94" name="文本框 93"/>
          <p:cNvSpPr txBox="1"/>
          <p:nvPr/>
        </p:nvSpPr>
        <p:spPr>
          <a:xfrm>
            <a:off x="3173730" y="3005455"/>
            <a:ext cx="1797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8</a:t>
            </a:r>
            <a:endParaRPr lang="en-US" altLang="zh-CN" sz="1600" b="1"/>
          </a:p>
        </p:txBody>
      </p:sp>
      <p:sp>
        <p:nvSpPr>
          <p:cNvPr id="95" name="文本框 94"/>
          <p:cNvSpPr txBox="1"/>
          <p:nvPr/>
        </p:nvSpPr>
        <p:spPr>
          <a:xfrm>
            <a:off x="3855085" y="300799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10</a:t>
            </a:r>
            <a:endParaRPr lang="en-US" altLang="zh-CN" sz="1600" b="1"/>
          </a:p>
        </p:txBody>
      </p:sp>
      <p:sp>
        <p:nvSpPr>
          <p:cNvPr id="96" name="文本框 95"/>
          <p:cNvSpPr txBox="1"/>
          <p:nvPr/>
        </p:nvSpPr>
        <p:spPr>
          <a:xfrm>
            <a:off x="4581525" y="300291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12</a:t>
            </a:r>
            <a:endParaRPr lang="en-US" altLang="zh-CN" sz="1600" b="1"/>
          </a:p>
        </p:txBody>
      </p:sp>
      <p:sp>
        <p:nvSpPr>
          <p:cNvPr id="97" name="文本框 96"/>
          <p:cNvSpPr txBox="1"/>
          <p:nvPr/>
        </p:nvSpPr>
        <p:spPr>
          <a:xfrm>
            <a:off x="5317490" y="301053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14</a:t>
            </a:r>
            <a:endParaRPr lang="en-US" altLang="zh-CN" sz="1600" b="1"/>
          </a:p>
        </p:txBody>
      </p:sp>
      <p:sp>
        <p:nvSpPr>
          <p:cNvPr id="98" name="文本框 97"/>
          <p:cNvSpPr txBox="1"/>
          <p:nvPr/>
        </p:nvSpPr>
        <p:spPr>
          <a:xfrm>
            <a:off x="6017260" y="301561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16</a:t>
            </a:r>
            <a:endParaRPr lang="en-US" altLang="zh-CN" sz="1600" b="1"/>
          </a:p>
        </p:txBody>
      </p:sp>
      <p:sp>
        <p:nvSpPr>
          <p:cNvPr id="99" name="文本框 98"/>
          <p:cNvSpPr txBox="1"/>
          <p:nvPr/>
        </p:nvSpPr>
        <p:spPr>
          <a:xfrm>
            <a:off x="6769100" y="300799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18</a:t>
            </a:r>
            <a:endParaRPr lang="en-US" altLang="zh-CN" sz="1600" b="1"/>
          </a:p>
        </p:txBody>
      </p:sp>
      <p:sp>
        <p:nvSpPr>
          <p:cNvPr id="100" name="文本框 99"/>
          <p:cNvSpPr txBox="1"/>
          <p:nvPr/>
        </p:nvSpPr>
        <p:spPr>
          <a:xfrm>
            <a:off x="7506970" y="299783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20</a:t>
            </a:r>
            <a:endParaRPr lang="en-US" altLang="zh-CN" sz="1600" b="1"/>
          </a:p>
        </p:txBody>
      </p:sp>
      <p:sp>
        <p:nvSpPr>
          <p:cNvPr id="101" name="文本框 100"/>
          <p:cNvSpPr txBox="1"/>
          <p:nvPr/>
        </p:nvSpPr>
        <p:spPr>
          <a:xfrm>
            <a:off x="8185785" y="300799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22</a:t>
            </a:r>
            <a:endParaRPr lang="en-US" altLang="zh-CN" sz="1600" b="1"/>
          </a:p>
        </p:txBody>
      </p:sp>
      <p:sp>
        <p:nvSpPr>
          <p:cNvPr id="102" name="文本框 101"/>
          <p:cNvSpPr txBox="1"/>
          <p:nvPr/>
        </p:nvSpPr>
        <p:spPr>
          <a:xfrm>
            <a:off x="8972550" y="298767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24</a:t>
            </a:r>
            <a:endParaRPr lang="en-US" altLang="zh-CN" sz="1600" b="1"/>
          </a:p>
        </p:txBody>
      </p:sp>
      <p:sp>
        <p:nvSpPr>
          <p:cNvPr id="103" name="文本框 102"/>
          <p:cNvSpPr txBox="1"/>
          <p:nvPr/>
        </p:nvSpPr>
        <p:spPr>
          <a:xfrm>
            <a:off x="9671685" y="2987675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26</a:t>
            </a:r>
            <a:endParaRPr lang="en-US" altLang="zh-CN" sz="1600" b="1"/>
          </a:p>
        </p:txBody>
      </p:sp>
      <p:sp>
        <p:nvSpPr>
          <p:cNvPr id="104" name="文本框 103"/>
          <p:cNvSpPr txBox="1"/>
          <p:nvPr/>
        </p:nvSpPr>
        <p:spPr>
          <a:xfrm>
            <a:off x="10399395" y="2987040"/>
            <a:ext cx="4311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28</a:t>
            </a:r>
            <a:endParaRPr lang="en-US" altLang="zh-CN" sz="1600" b="1"/>
          </a:p>
        </p:txBody>
      </p:sp>
      <p:sp>
        <p:nvSpPr>
          <p:cNvPr id="105" name="文本框 104"/>
          <p:cNvSpPr txBox="1"/>
          <p:nvPr/>
        </p:nvSpPr>
        <p:spPr>
          <a:xfrm>
            <a:off x="11103610" y="2985135"/>
            <a:ext cx="55753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600" b="1"/>
              <a:t>30</a:t>
            </a:r>
            <a:endParaRPr lang="en-US" altLang="zh-CN" sz="1600" b="1"/>
          </a:p>
        </p:txBody>
      </p:sp>
      <p:sp>
        <p:nvSpPr>
          <p:cNvPr id="106" name="矩形 105"/>
          <p:cNvSpPr/>
          <p:nvPr/>
        </p:nvSpPr>
        <p:spPr>
          <a:xfrm>
            <a:off x="11290105" y="2944495"/>
            <a:ext cx="35560" cy="138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7" name="文本框 106"/>
          <p:cNvSpPr txBox="1"/>
          <p:nvPr/>
        </p:nvSpPr>
        <p:spPr>
          <a:xfrm>
            <a:off x="10233025" y="339344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 spc="-190">
                <a:solidFill>
                  <a:schemeClr val="tx1"/>
                </a:solidFill>
                <a:uFillTx/>
                <a:latin typeface="仿宋" panose="02010609060101010101" charset="-122"/>
                <a:ea typeface="仿宋" panose="02010609060101010101" charset="-122"/>
              </a:rPr>
              <a:t>（单位：分）</a:t>
            </a:r>
            <a:endParaRPr lang="zh-CN" altLang="en-US" b="1" spc="-190">
              <a:solidFill>
                <a:schemeClr val="tx1"/>
              </a:solidFill>
              <a:uFillTx/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08" name="形状1"/>
          <p:cNvSpPr txBox="1"/>
          <p:nvPr/>
        </p:nvSpPr>
        <p:spPr>
          <a:xfrm>
            <a:off x="1197610" y="3393440"/>
            <a:ext cx="2842260" cy="37973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accent2">
                <a:alpha val="100000"/>
              </a:scheme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en-US" altLang="zh-CN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 </a:t>
            </a:r>
            <a:r>
              <a:rPr lang="en-US" altLang="zh-CN" sz="20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sz="20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切菜</a:t>
            </a:r>
            <a:r>
              <a:rPr lang="en-US" altLang="zh-CN" sz="20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8</a:t>
            </a:r>
            <a:r>
              <a:rPr lang="zh-CN" altLang="en-US" sz="20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分钟</a:t>
            </a:r>
            <a:r>
              <a:rPr lang="en-US" altLang="zh-CN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                                   </a:t>
            </a:r>
            <a:endParaRPr lang="en-US" altLang="zh-CN" sz="2200" b="1" i="0" dirty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9" name="形状1"/>
          <p:cNvSpPr txBox="1"/>
          <p:nvPr/>
        </p:nvSpPr>
        <p:spPr>
          <a:xfrm>
            <a:off x="4036695" y="3393440"/>
            <a:ext cx="4381500" cy="37973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1">
                <a:alpha val="100000"/>
              </a:scheme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en-US" altLang="zh-CN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 </a:t>
            </a:r>
            <a:r>
              <a:rPr lang="en-US" altLang="zh-CN" sz="20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         </a:t>
            </a:r>
            <a:r>
              <a:rPr lang="zh-CN" altLang="en-US" sz="2000" b="1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炒菜</a:t>
            </a:r>
            <a:r>
              <a:rPr lang="en-US" altLang="zh-CN" sz="20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en-US" altLang="zh-CN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                                   </a:t>
            </a:r>
            <a:endParaRPr lang="en-US" altLang="zh-CN" sz="2200" b="1" i="0" dirty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0" name="形状1"/>
          <p:cNvSpPr txBox="1"/>
          <p:nvPr/>
        </p:nvSpPr>
        <p:spPr>
          <a:xfrm>
            <a:off x="8417560" y="3393440"/>
            <a:ext cx="760095" cy="37973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1">
                <a:alpha val="100000"/>
              </a:schemeClr>
            </a:solidFill>
            <a:prstDash val="solid"/>
          </a:ln>
        </p:spPr>
        <p:txBody>
          <a:bodyPr anchor="ctr"/>
          <a:lstStyle/>
          <a:p>
            <a:pPr marL="0" algn="l"/>
            <a:r>
              <a:rPr lang="en-US" altLang="zh-CN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 </a:t>
            </a:r>
            <a:r>
              <a:rPr lang="en-US" altLang="zh-CN" sz="20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                   </a:t>
            </a:r>
            <a:r>
              <a:rPr lang="en-US" altLang="zh-CN" sz="22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                                       </a:t>
            </a:r>
            <a:endParaRPr lang="en-US" altLang="zh-CN" sz="2200" b="1" i="0" dirty="0">
              <a:solidFill>
                <a:srgbClr val="FFFFFF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1" name="文本框 110"/>
          <p:cNvSpPr txBox="1"/>
          <p:nvPr/>
        </p:nvSpPr>
        <p:spPr>
          <a:xfrm>
            <a:off x="6053455" y="3404870"/>
            <a:ext cx="130429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chemeClr val="bg1"/>
                </a:solidFill>
              </a:rPr>
              <a:t>14</a:t>
            </a:r>
            <a:r>
              <a:rPr lang="zh-CN" altLang="en-US" sz="2000" b="1">
                <a:solidFill>
                  <a:schemeClr val="bg1"/>
                </a:solidFill>
              </a:rPr>
              <a:t>分钟</a:t>
            </a:r>
            <a:endParaRPr lang="zh-CN" altLang="en-US" sz="2000" b="1">
              <a:solidFill>
                <a:schemeClr val="bg1"/>
              </a:solidFill>
            </a:endParaRPr>
          </a:p>
        </p:txBody>
      </p:sp>
      <p:sp>
        <p:nvSpPr>
          <p:cNvPr id="112" name="文本框 111"/>
          <p:cNvSpPr txBox="1"/>
          <p:nvPr/>
        </p:nvSpPr>
        <p:spPr>
          <a:xfrm>
            <a:off x="1087120" y="4759325"/>
            <a:ext cx="699854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用时：</a:t>
            </a:r>
            <a:r>
              <a:rPr lang="en-US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2+8+14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＝</a:t>
            </a:r>
            <a:r>
              <a:rPr lang="en-US" altLang="zh-CN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24(</a:t>
            </a:r>
            <a:r>
              <a:rPr lang="zh-CN" altLang="zh-CN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分钟</a:t>
            </a:r>
            <a:r>
              <a:rPr lang="en-US" altLang="zh-CN" sz="32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+mn-ea"/>
              </a:rPr>
              <a:t>)</a:t>
            </a:r>
            <a:endParaRPr lang="en-US" altLang="zh-CN" sz="3200" b="1" dirty="0" smtClean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优化思想">
            <a:hlinkClick r:id="" action="ppaction://media"/>
          </p:cNvPr>
          <p:cNvPicPr/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56845" y="114300"/>
            <a:ext cx="11876405" cy="67443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>
            <p:custDataLst>
              <p:tags r:id="rId2"/>
            </p:custDataLst>
          </p:nvPr>
        </p:nvGrpSpPr>
        <p:grpSpPr>
          <a:xfrm>
            <a:off x="3071855" y="1480896"/>
            <a:ext cx="7140365" cy="950263"/>
            <a:chOff x="3343275" y="1156411"/>
            <a:chExt cx="7140365" cy="950263"/>
          </a:xfrm>
        </p:grpSpPr>
        <p:sp>
          <p:nvSpPr>
            <p:cNvPr id="3" name="形状1"/>
            <p:cNvSpPr txBox="1"/>
            <p:nvPr/>
          </p:nvSpPr>
          <p:spPr>
            <a:xfrm rot="19782000">
              <a:off x="3343275" y="1625995"/>
              <a:ext cx="1941586" cy="480679"/>
            </a:xfrm>
            <a:custGeom>
              <a:avLst/>
              <a:gdLst>
                <a:gd name="connsiteX0" fmla="*/ 262230 w 1941586"/>
                <a:gd name="connsiteY0" fmla="*/ 0 h 480679"/>
                <a:gd name="connsiteX1" fmla="*/ 1941586 w 1941586"/>
                <a:gd name="connsiteY1" fmla="*/ 0 h 480679"/>
                <a:gd name="connsiteX2" fmla="*/ 1679356 w 1941586"/>
                <a:gd name="connsiteY2" fmla="*/ 480679 h 480679"/>
                <a:gd name="connsiteX3" fmla="*/ 0 w 1941586"/>
                <a:gd name="connsiteY3" fmla="*/ 480679 h 480679"/>
                <a:gd name="connsiteX4" fmla="*/ 262230 w 1941586"/>
                <a:gd name="connsiteY4" fmla="*/ 0 h 480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1586" h="480679">
                  <a:moveTo>
                    <a:pt x="262230" y="0"/>
                  </a:moveTo>
                  <a:lnTo>
                    <a:pt x="1941586" y="0"/>
                  </a:lnTo>
                  <a:lnTo>
                    <a:pt x="1679356" y="480679"/>
                  </a:lnTo>
                  <a:lnTo>
                    <a:pt x="0" y="480679"/>
                  </a:lnTo>
                  <a:lnTo>
                    <a:pt x="262230" y="0"/>
                  </a:ln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形状2"/>
            <p:cNvSpPr txBox="1"/>
            <p:nvPr>
              <p:custDataLst>
                <p:tags r:id="rId3"/>
              </p:custDataLst>
            </p:nvPr>
          </p:nvSpPr>
          <p:spPr>
            <a:xfrm>
              <a:off x="5033285" y="1169035"/>
              <a:ext cx="1874958" cy="561508"/>
            </a:xfrm>
            <a:prstGeom prst="rect">
              <a:avLst/>
            </a:prstGeom>
            <a:solidFill>
              <a:srgbClr val="F36161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r>
                <a:rPr lang="zh-CN" altLang="en-US" sz="2200" b="0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时间最短化</a:t>
              </a:r>
              <a:endParaRPr lang="zh-CN" altLang="en-US" sz="2200" b="0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" name="形状3"/>
            <p:cNvSpPr txBox="1"/>
            <p:nvPr>
              <p:custDataLst>
                <p:tags r:id="rId4"/>
              </p:custDataLst>
            </p:nvPr>
          </p:nvSpPr>
          <p:spPr>
            <a:xfrm rot="5400000">
              <a:off x="6827325" y="1237278"/>
              <a:ext cx="561384" cy="399650"/>
            </a:xfrm>
            <a:custGeom>
              <a:avLst/>
              <a:gdLst>
                <a:gd name="connsiteX0" fmla="*/ 280692 w 561384"/>
                <a:gd name="connsiteY0" fmla="*/ 0 h 399650"/>
                <a:gd name="connsiteX1" fmla="*/ 561384 w 561384"/>
                <a:gd name="connsiteY1" fmla="*/ 399650 h 399650"/>
                <a:gd name="connsiteX2" fmla="*/ 0 w 561384"/>
                <a:gd name="connsiteY2" fmla="*/ 399650 h 399650"/>
                <a:gd name="connsiteX3" fmla="*/ 280692 w 561384"/>
                <a:gd name="connsiteY3" fmla="*/ 0 h 399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61384" h="399650">
                  <a:moveTo>
                    <a:pt x="280692" y="0"/>
                  </a:moveTo>
                  <a:lnTo>
                    <a:pt x="561384" y="399650"/>
                  </a:lnTo>
                  <a:lnTo>
                    <a:pt x="0" y="399650"/>
                  </a:lnTo>
                  <a:lnTo>
                    <a:pt x="280692" y="0"/>
                  </a:lnTo>
                  <a:close/>
                </a:path>
              </a:pathLst>
            </a:custGeom>
            <a:solidFill>
              <a:srgbClr val="F36161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6" name="文本1"/>
            <p:cNvSpPr txBox="1"/>
            <p:nvPr>
              <p:custDataLst>
                <p:tags r:id="rId5"/>
              </p:custDataLst>
            </p:nvPr>
          </p:nvSpPr>
          <p:spPr>
            <a:xfrm>
              <a:off x="7152490" y="1169956"/>
              <a:ext cx="3331150" cy="63957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/>
              <a:r>
                <a:rPr lang="zh-CN" altLang="en-US" sz="3100" b="0" i="0" dirty="0">
                  <a:solidFill>
                    <a:srgbClr val="000000">
                      <a:alpha val="100000"/>
                    </a:srgbClr>
                  </a:solidFill>
                  <a:latin typeface="楷体" panose="02010609060101010101" charset="-122"/>
                  <a:ea typeface="楷体" panose="02010609060101010101" charset="-122"/>
                </a:rPr>
                <a:t>沏茶，烙饼.....</a:t>
              </a:r>
              <a:endParaRPr lang="zh-CN" altLang="en-US" sz="31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7" name="组合2"/>
          <p:cNvGrpSpPr/>
          <p:nvPr>
            <p:custDataLst>
              <p:tags r:id="rId6"/>
            </p:custDataLst>
          </p:nvPr>
        </p:nvGrpSpPr>
        <p:grpSpPr>
          <a:xfrm>
            <a:off x="3342418" y="2887923"/>
            <a:ext cx="6836588" cy="639572"/>
            <a:chOff x="0" y="0"/>
            <a:chExt cx="6836588" cy="639572"/>
          </a:xfrm>
        </p:grpSpPr>
        <p:sp>
          <p:nvSpPr>
            <p:cNvPr id="8" name="文本2"/>
            <p:cNvSpPr txBox="1"/>
            <p:nvPr>
              <p:custDataLst>
                <p:tags r:id="rId7"/>
              </p:custDataLst>
            </p:nvPr>
          </p:nvSpPr>
          <p:spPr>
            <a:xfrm>
              <a:off x="3505438" y="0"/>
              <a:ext cx="3331150" cy="639572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/>
              <a:r>
                <a:rPr lang="zh-CN" altLang="en-US" sz="3100" b="0" i="0" dirty="0">
                  <a:solidFill>
                    <a:srgbClr val="000000">
                      <a:alpha val="100000"/>
                    </a:srgbClr>
                  </a:solidFill>
                  <a:latin typeface="楷体" panose="02010609060101010101" charset="-122"/>
                  <a:ea typeface="楷体" panose="02010609060101010101" charset="-122"/>
                </a:rPr>
                <a:t>租车、租船.....</a:t>
              </a:r>
              <a:endParaRPr lang="zh-CN" altLang="en-US" sz="31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9" name="形状5"/>
            <p:cNvSpPr txBox="1"/>
            <p:nvPr>
              <p:custDataLst>
                <p:tags r:id="rId8"/>
              </p:custDataLst>
            </p:nvPr>
          </p:nvSpPr>
          <p:spPr>
            <a:xfrm>
              <a:off x="1355731" y="39148"/>
              <a:ext cx="1874958" cy="561508"/>
            </a:xfrm>
            <a:prstGeom prst="rect">
              <a:avLst/>
            </a:prstGeom>
            <a:solidFill>
              <a:srgbClr val="E1D85A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r>
                <a:rPr lang="zh-CN" altLang="en-US" sz="2200" b="0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费用最少化</a:t>
              </a:r>
              <a:endParaRPr lang="zh-CN" altLang="en-US" sz="2200" b="0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" name="形状6"/>
            <p:cNvSpPr txBox="1"/>
            <p:nvPr>
              <p:custDataLst>
                <p:tags r:id="rId9"/>
              </p:custDataLst>
            </p:nvPr>
          </p:nvSpPr>
          <p:spPr>
            <a:xfrm rot="5400000">
              <a:off x="3149136" y="120091"/>
              <a:ext cx="561384" cy="399650"/>
            </a:xfrm>
            <a:custGeom>
              <a:avLst/>
              <a:gdLst>
                <a:gd name="connsiteX0" fmla="*/ 280692 w 561384"/>
                <a:gd name="connsiteY0" fmla="*/ 0 h 399650"/>
                <a:gd name="connsiteX1" fmla="*/ 561384 w 561384"/>
                <a:gd name="connsiteY1" fmla="*/ 399650 h 399650"/>
                <a:gd name="connsiteX2" fmla="*/ 0 w 561384"/>
                <a:gd name="connsiteY2" fmla="*/ 399650 h 399650"/>
                <a:gd name="connsiteX3" fmla="*/ 280692 w 561384"/>
                <a:gd name="connsiteY3" fmla="*/ 0 h 399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61384" h="399650">
                  <a:moveTo>
                    <a:pt x="280692" y="0"/>
                  </a:moveTo>
                  <a:lnTo>
                    <a:pt x="561384" y="399650"/>
                  </a:lnTo>
                  <a:lnTo>
                    <a:pt x="0" y="399650"/>
                  </a:lnTo>
                  <a:lnTo>
                    <a:pt x="280692" y="0"/>
                  </a:lnTo>
                  <a:close/>
                </a:path>
              </a:pathLst>
            </a:custGeom>
            <a:solidFill>
              <a:srgbClr val="E1D85A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1" name="形状4"/>
            <p:cNvSpPr txBox="1"/>
            <p:nvPr/>
          </p:nvSpPr>
          <p:spPr>
            <a:xfrm>
              <a:off x="0" y="38662"/>
              <a:ext cx="1399080" cy="561584"/>
            </a:xfrm>
            <a:prstGeom prst="rect">
              <a:avLst/>
            </a:prstGeom>
            <a:solidFill>
              <a:srgbClr val="FFEE00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12" name="组合3"/>
          <p:cNvGrpSpPr/>
          <p:nvPr>
            <p:custDataLst>
              <p:tags r:id="rId10"/>
            </p:custDataLst>
          </p:nvPr>
        </p:nvGrpSpPr>
        <p:grpSpPr>
          <a:xfrm>
            <a:off x="3071487" y="3906925"/>
            <a:ext cx="7778115" cy="1014095"/>
            <a:chOff x="0" y="0"/>
            <a:chExt cx="7778115" cy="1014095"/>
          </a:xfrm>
        </p:grpSpPr>
        <p:sp>
          <p:nvSpPr>
            <p:cNvPr id="13" name="文本3"/>
            <p:cNvSpPr txBox="1"/>
            <p:nvPr>
              <p:custDataLst>
                <p:tags r:id="rId11"/>
              </p:custDataLst>
            </p:nvPr>
          </p:nvSpPr>
          <p:spPr>
            <a:xfrm>
              <a:off x="3171190" y="374650"/>
              <a:ext cx="4606925" cy="63944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/>
              <a:r>
                <a:rPr lang="zh-CN" altLang="en-US" sz="3100" b="0" i="0" dirty="0">
                  <a:solidFill>
                    <a:srgbClr val="000000">
                      <a:alpha val="100000"/>
                    </a:srgbClr>
                  </a:solidFill>
                  <a:latin typeface="楷体" panose="02010609060101010101" charset="-122"/>
                  <a:ea typeface="楷体" panose="02010609060101010101" charset="-122"/>
                </a:rPr>
                <a:t>分拣快递等.....</a:t>
              </a:r>
              <a:endParaRPr lang="zh-CN" altLang="en-US" sz="3100" b="0" i="0" dirty="0">
                <a:solidFill>
                  <a:srgbClr val="000000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14" name="形状8"/>
            <p:cNvSpPr txBox="1"/>
            <p:nvPr>
              <p:custDataLst>
                <p:tags r:id="rId12"/>
              </p:custDataLst>
            </p:nvPr>
          </p:nvSpPr>
          <p:spPr>
            <a:xfrm>
              <a:off x="1659798" y="375694"/>
              <a:ext cx="1874958" cy="561508"/>
            </a:xfrm>
            <a:prstGeom prst="rect">
              <a:avLst/>
            </a:prstGeom>
            <a:solidFill>
              <a:srgbClr val="00FF67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r>
                <a:rPr lang="zh-CN" altLang="en-US" sz="2200" b="0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效率最大化</a:t>
              </a:r>
              <a:endParaRPr lang="zh-CN" altLang="en-US" sz="2200" b="0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" name="形状9"/>
            <p:cNvSpPr txBox="1"/>
            <p:nvPr>
              <p:custDataLst>
                <p:tags r:id="rId13"/>
              </p:custDataLst>
            </p:nvPr>
          </p:nvSpPr>
          <p:spPr>
            <a:xfrm rot="5400000">
              <a:off x="3453203" y="456638"/>
              <a:ext cx="561384" cy="399650"/>
            </a:xfrm>
            <a:custGeom>
              <a:avLst/>
              <a:gdLst>
                <a:gd name="connsiteX0" fmla="*/ 280692 w 561384"/>
                <a:gd name="connsiteY0" fmla="*/ 0 h 399650"/>
                <a:gd name="connsiteX1" fmla="*/ 561384 w 561384"/>
                <a:gd name="connsiteY1" fmla="*/ 399650 h 399650"/>
                <a:gd name="connsiteX2" fmla="*/ 0 w 561384"/>
                <a:gd name="connsiteY2" fmla="*/ 399650 h 399650"/>
                <a:gd name="connsiteX3" fmla="*/ 280692 w 561384"/>
                <a:gd name="connsiteY3" fmla="*/ 0 h 399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61384" h="399650">
                  <a:moveTo>
                    <a:pt x="280692" y="0"/>
                  </a:moveTo>
                  <a:lnTo>
                    <a:pt x="561384" y="399650"/>
                  </a:lnTo>
                  <a:lnTo>
                    <a:pt x="0" y="399650"/>
                  </a:lnTo>
                  <a:lnTo>
                    <a:pt x="280692" y="0"/>
                  </a:lnTo>
                  <a:close/>
                </a:path>
              </a:pathLst>
            </a:custGeom>
            <a:solidFill>
              <a:srgbClr val="00FF67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6" name="形状7"/>
            <p:cNvSpPr txBox="1"/>
            <p:nvPr/>
          </p:nvSpPr>
          <p:spPr>
            <a:xfrm rot="12618000">
              <a:off x="0" y="0"/>
              <a:ext cx="1941586" cy="480679"/>
            </a:xfrm>
            <a:custGeom>
              <a:avLst/>
              <a:gdLst>
                <a:gd name="connsiteX0" fmla="*/ 0 w 1941586"/>
                <a:gd name="connsiteY0" fmla="*/ 0 h 480679"/>
                <a:gd name="connsiteX1" fmla="*/ 1679356 w 1941586"/>
                <a:gd name="connsiteY1" fmla="*/ 0 h 480679"/>
                <a:gd name="connsiteX2" fmla="*/ 1941586 w 1941586"/>
                <a:gd name="connsiteY2" fmla="*/ 480679 h 480679"/>
                <a:gd name="connsiteX3" fmla="*/ 262230 w 1941586"/>
                <a:gd name="connsiteY3" fmla="*/ 480679 h 480679"/>
                <a:gd name="connsiteX4" fmla="*/ 0 w 1941586"/>
                <a:gd name="connsiteY4" fmla="*/ 0 h 480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1586" h="480679">
                  <a:moveTo>
                    <a:pt x="0" y="0"/>
                  </a:moveTo>
                  <a:lnTo>
                    <a:pt x="1679356" y="0"/>
                  </a:lnTo>
                  <a:lnTo>
                    <a:pt x="1941586" y="480679"/>
                  </a:lnTo>
                  <a:lnTo>
                    <a:pt x="262230" y="48067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FF67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</p:grpSp>
      <p:grpSp>
        <p:nvGrpSpPr>
          <p:cNvPr id="17" name="组合4"/>
          <p:cNvGrpSpPr/>
          <p:nvPr/>
        </p:nvGrpSpPr>
        <p:grpSpPr>
          <a:xfrm>
            <a:off x="1313421" y="1627403"/>
            <a:ext cx="3084119" cy="3084119"/>
            <a:chOff x="0" y="0"/>
            <a:chExt cx="3084119" cy="3084119"/>
          </a:xfrm>
        </p:grpSpPr>
        <p:sp>
          <p:nvSpPr>
            <p:cNvPr id="18" name="形状10"/>
            <p:cNvSpPr txBox="1"/>
            <p:nvPr/>
          </p:nvSpPr>
          <p:spPr>
            <a:xfrm>
              <a:off x="0" y="0"/>
              <a:ext cx="3084119" cy="3084119"/>
            </a:xfrm>
            <a:custGeom>
              <a:avLst/>
              <a:gdLst>
                <a:gd name="connsiteX0" fmla="*/ 1542059 w 3084119"/>
                <a:gd name="connsiteY0" fmla="*/ 0 h 3084119"/>
                <a:gd name="connsiteX1" fmla="*/ 2393715 w 3084119"/>
                <a:gd name="connsiteY1" fmla="*/ 0 h 3084119"/>
                <a:gd name="connsiteX2" fmla="*/ 3084119 w 3084119"/>
                <a:gd name="connsiteY2" fmla="*/ 2393715 h 3084119"/>
                <a:gd name="connsiteX3" fmla="*/ 690403 w 3084119"/>
                <a:gd name="connsiteY3" fmla="*/ 3084119 h 3084119"/>
                <a:gd name="connsiteX4" fmla="*/ 0 w 3084119"/>
                <a:gd name="connsiteY4" fmla="*/ 690403 h 30841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4119" h="3084119">
                  <a:moveTo>
                    <a:pt x="1542059" y="0"/>
                  </a:moveTo>
                  <a:cubicBezTo>
                    <a:pt x="2393715" y="0"/>
                    <a:pt x="3084119" y="690403"/>
                    <a:pt x="3084119" y="1542059"/>
                  </a:cubicBezTo>
                  <a:cubicBezTo>
                    <a:pt x="3084119" y="2393715"/>
                    <a:pt x="2393715" y="3084119"/>
                    <a:pt x="1542059" y="3084119"/>
                  </a:cubicBezTo>
                  <a:cubicBezTo>
                    <a:pt x="690403" y="3084119"/>
                    <a:pt x="0" y="2393715"/>
                    <a:pt x="0" y="1542059"/>
                  </a:cubicBezTo>
                  <a:cubicBezTo>
                    <a:pt x="0" y="690403"/>
                    <a:pt x="690403" y="0"/>
                    <a:pt x="1542059" y="0"/>
                  </a:cubicBezTo>
                  <a:close/>
                </a:path>
              </a:pathLst>
            </a:custGeom>
            <a:solidFill>
              <a:srgbClr val="CCFAFF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  <a:effectLst>
              <a:outerShdw blurRad="123825" dist="247650" dir="7919232" rotWithShape="0">
                <a:srgbClr val="000000">
                  <a:alpha val="45000"/>
                </a:srgbClr>
              </a:outerShdw>
            </a:effectLst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9" name="形状11"/>
            <p:cNvSpPr txBox="1"/>
            <p:nvPr/>
          </p:nvSpPr>
          <p:spPr>
            <a:xfrm>
              <a:off x="366360" y="367170"/>
              <a:ext cx="2351303" cy="2351303"/>
            </a:xfrm>
            <a:custGeom>
              <a:avLst/>
              <a:gdLst>
                <a:gd name="connsiteX0" fmla="*/ 1175652 w 2351303"/>
                <a:gd name="connsiteY0" fmla="*/ 0 h 2351303"/>
                <a:gd name="connsiteX1" fmla="*/ 1824946 w 2351303"/>
                <a:gd name="connsiteY1" fmla="*/ 0 h 2351303"/>
                <a:gd name="connsiteX2" fmla="*/ 2351303 w 2351303"/>
                <a:gd name="connsiteY2" fmla="*/ 1824946 h 2351303"/>
                <a:gd name="connsiteX3" fmla="*/ 526357 w 2351303"/>
                <a:gd name="connsiteY3" fmla="*/ 2351303 h 2351303"/>
                <a:gd name="connsiteX4" fmla="*/ 0 w 2351303"/>
                <a:gd name="connsiteY4" fmla="*/ 526357 h 2351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1303" h="2351303">
                  <a:moveTo>
                    <a:pt x="1175652" y="0"/>
                  </a:moveTo>
                  <a:cubicBezTo>
                    <a:pt x="1824946" y="0"/>
                    <a:pt x="2351303" y="526357"/>
                    <a:pt x="2351303" y="1175652"/>
                  </a:cubicBezTo>
                  <a:cubicBezTo>
                    <a:pt x="2351303" y="1824946"/>
                    <a:pt x="1824946" y="2351303"/>
                    <a:pt x="1175652" y="2351303"/>
                  </a:cubicBezTo>
                  <a:cubicBezTo>
                    <a:pt x="526357" y="2351303"/>
                    <a:pt x="0" y="1824946"/>
                    <a:pt x="0" y="1175652"/>
                  </a:cubicBezTo>
                  <a:cubicBezTo>
                    <a:pt x="0" y="526357"/>
                    <a:pt x="526357" y="0"/>
                    <a:pt x="1175652" y="0"/>
                  </a:cubicBezTo>
                  <a:close/>
                </a:path>
              </a:pathLst>
            </a:custGeom>
            <a:solidFill>
              <a:srgbClr val="3511AE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0" name="形状12"/>
            <p:cNvSpPr txBox="1"/>
            <p:nvPr/>
          </p:nvSpPr>
          <p:spPr>
            <a:xfrm>
              <a:off x="837562" y="38"/>
              <a:ext cx="1408600" cy="1532328"/>
            </a:xfrm>
            <a:custGeom>
              <a:avLst/>
              <a:gdLst>
                <a:gd name="connsiteX0" fmla="*/ 704300 w 1408600"/>
                <a:gd name="connsiteY0" fmla="*/ 0 h 1532328"/>
                <a:gd name="connsiteX1" fmla="*/ 1093274 w 1408600"/>
                <a:gd name="connsiteY1" fmla="*/ 0 h 1532328"/>
                <a:gd name="connsiteX2" fmla="*/ 1408600 w 1408600"/>
                <a:gd name="connsiteY2" fmla="*/ 889956 h 1532328"/>
                <a:gd name="connsiteX3" fmla="*/ 315326 w 1408600"/>
                <a:gd name="connsiteY3" fmla="*/ 1146640 h 1532328"/>
                <a:gd name="connsiteX4" fmla="*/ 0 w 1408600"/>
                <a:gd name="connsiteY4" fmla="*/ 256684 h 1532328"/>
                <a:gd name="connsiteX0-1" fmla="*/ 704300 w 1408600"/>
                <a:gd name="connsiteY0-2" fmla="*/ 93816 h 1532328"/>
                <a:gd name="connsiteX1-3" fmla="*/ 1029623 w 1408600"/>
                <a:gd name="connsiteY1-4" fmla="*/ 93816 h 1532328"/>
                <a:gd name="connsiteX2-5" fmla="*/ 1293350 w 1408600"/>
                <a:gd name="connsiteY2-6" fmla="*/ 838143 h 1532328"/>
                <a:gd name="connsiteX3-7" fmla="*/ 378976 w 1408600"/>
                <a:gd name="connsiteY3-8" fmla="*/ 1052824 h 1532328"/>
                <a:gd name="connsiteX4-9" fmla="*/ 115249 w 1408600"/>
                <a:gd name="connsiteY4-10" fmla="*/ 308497 h 1532328"/>
                <a:gd name="connsiteX0-11" fmla="*/ 704300 w 1408600"/>
                <a:gd name="connsiteY0-12" fmla="*/ 156360 h 1532328"/>
                <a:gd name="connsiteX1-13" fmla="*/ 987190 w 1408600"/>
                <a:gd name="connsiteY1-14" fmla="*/ 156360 h 1532328"/>
                <a:gd name="connsiteX2-15" fmla="*/ 1216518 w 1408600"/>
                <a:gd name="connsiteY2-16" fmla="*/ 803601 h 1532328"/>
                <a:gd name="connsiteX3-17" fmla="*/ 421410 w 1408600"/>
                <a:gd name="connsiteY3-18" fmla="*/ 990280 h 1532328"/>
                <a:gd name="connsiteX4-19" fmla="*/ 192082 w 1408600"/>
                <a:gd name="connsiteY4-20" fmla="*/ 343039 h 1532328"/>
                <a:gd name="connsiteX0-21" fmla="*/ 576406 w 1408600"/>
                <a:gd name="connsiteY0-22" fmla="*/ 1137211 h 1532328"/>
                <a:gd name="connsiteX1-23" fmla="*/ 448191 w 1408600"/>
                <a:gd name="connsiteY1-24" fmla="*/ 1532328 h 1532328"/>
                <a:gd name="connsiteX2-25" fmla="*/ 268914 w 1408600"/>
                <a:gd name="connsiteY2-26" fmla="*/ 1365544 h 1532328"/>
                <a:gd name="connsiteX3-27" fmla="*/ 0 w 1408600"/>
                <a:gd name="connsiteY3-28" fmla="*/ 1438512 h 1532328"/>
                <a:gd name="connsiteX4-29" fmla="*/ 162030 w 1408600"/>
                <a:gd name="connsiteY4-30" fmla="*/ 939187 h 1532328"/>
                <a:gd name="connsiteX5" fmla="*/ 265351 w 1408600"/>
                <a:gd name="connsiteY5" fmla="*/ 1040549 h 1532328"/>
                <a:gd name="connsiteX0-31" fmla="*/ 1246569 w 1408600"/>
                <a:gd name="connsiteY0-32" fmla="*/ 939187 h 1532328"/>
                <a:gd name="connsiteX1-33" fmla="*/ 1408600 w 1408600"/>
                <a:gd name="connsiteY1-34" fmla="*/ 1438512 h 1532328"/>
                <a:gd name="connsiteX2-35" fmla="*/ 1139685 w 1408600"/>
                <a:gd name="connsiteY2-36" fmla="*/ 1365544 h 1532328"/>
                <a:gd name="connsiteX3-37" fmla="*/ 960409 w 1408600"/>
                <a:gd name="connsiteY3-38" fmla="*/ 1532328 h 1532328"/>
                <a:gd name="connsiteX4-39" fmla="*/ 832194 w 1408600"/>
                <a:gd name="connsiteY4-40" fmla="*/ 1137211 h 1532328"/>
                <a:gd name="connsiteX5-41" fmla="*/ 997857 w 1408600"/>
                <a:gd name="connsiteY5-42" fmla="*/ 1112472 h 1532328"/>
                <a:gd name="connsiteX0-43" fmla="*/ 576406 w 1408600"/>
                <a:gd name="connsiteY0-44" fmla="*/ 1137211 h 1532328"/>
                <a:gd name="connsiteX1-45" fmla="*/ 448191 w 1408600"/>
                <a:gd name="connsiteY1-46" fmla="*/ 1532328 h 1532328"/>
                <a:gd name="connsiteX2-47" fmla="*/ 268914 w 1408600"/>
                <a:gd name="connsiteY2-48" fmla="*/ 1365544 h 1532328"/>
                <a:gd name="connsiteX3-49" fmla="*/ 0 w 1408600"/>
                <a:gd name="connsiteY3-50" fmla="*/ 1438512 h 1532328"/>
                <a:gd name="connsiteX4-51" fmla="*/ 162030 w 1408600"/>
                <a:gd name="connsiteY4-52" fmla="*/ 939187 h 1532328"/>
                <a:gd name="connsiteX5-53" fmla="*/ 265351 w 1408600"/>
                <a:gd name="connsiteY5-54" fmla="*/ 1040549 h 1532328"/>
                <a:gd name="connsiteX0-55" fmla="*/ 1246569 w 1408600"/>
                <a:gd name="connsiteY0-56" fmla="*/ 939187 h 1532328"/>
                <a:gd name="connsiteX1-57" fmla="*/ 1408600 w 1408600"/>
                <a:gd name="connsiteY1-58" fmla="*/ 1438512 h 1532328"/>
                <a:gd name="connsiteX2-59" fmla="*/ 1139685 w 1408600"/>
                <a:gd name="connsiteY2-60" fmla="*/ 1365544 h 1532328"/>
                <a:gd name="connsiteX3-61" fmla="*/ 960409 w 1408600"/>
                <a:gd name="connsiteY3-62" fmla="*/ 1532328 h 1532328"/>
                <a:gd name="connsiteX4-63" fmla="*/ 832194 w 1408600"/>
                <a:gd name="connsiteY4-64" fmla="*/ 1137211 h 1532328"/>
                <a:gd name="connsiteX5-65" fmla="*/ 997857 w 1408600"/>
                <a:gd name="connsiteY5-66" fmla="*/ 1112472 h 153232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41" y="connsiteY5-42"/>
                </a:cxn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41" y="connsiteY5-42"/>
                </a:cxn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41" y="connsiteY5-42"/>
                </a:cxn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41" y="connsiteY5-42"/>
                </a:cxn>
              </a:cxnLst>
              <a:rect l="l" t="t" r="r" b="b"/>
              <a:pathLst>
                <a:path w="1408599" h="1532328">
                  <a:moveTo>
                    <a:pt x="704300" y="0"/>
                  </a:moveTo>
                  <a:cubicBezTo>
                    <a:pt x="1093274" y="0"/>
                    <a:pt x="1408600" y="256684"/>
                    <a:pt x="1408600" y="573320"/>
                  </a:cubicBezTo>
                  <a:cubicBezTo>
                    <a:pt x="1408600" y="889956"/>
                    <a:pt x="1093274" y="1146640"/>
                    <a:pt x="704300" y="1146640"/>
                  </a:cubicBezTo>
                  <a:cubicBezTo>
                    <a:pt x="315326" y="1146640"/>
                    <a:pt x="0" y="889956"/>
                    <a:pt x="0" y="573320"/>
                  </a:cubicBezTo>
                  <a:cubicBezTo>
                    <a:pt x="0" y="256684"/>
                    <a:pt x="315326" y="0"/>
                    <a:pt x="704300" y="0"/>
                  </a:cubicBezTo>
                  <a:close/>
                </a:path>
                <a:path w="1408599" h="1532328">
                  <a:moveTo>
                    <a:pt x="704300" y="93816"/>
                  </a:moveTo>
                  <a:cubicBezTo>
                    <a:pt x="1029623" y="93816"/>
                    <a:pt x="1293350" y="308497"/>
                    <a:pt x="1293350" y="573320"/>
                  </a:cubicBezTo>
                  <a:cubicBezTo>
                    <a:pt x="1293350" y="838143"/>
                    <a:pt x="1029623" y="1052824"/>
                    <a:pt x="704300" y="1052824"/>
                  </a:cubicBezTo>
                  <a:cubicBezTo>
                    <a:pt x="378976" y="1052824"/>
                    <a:pt x="115249" y="838143"/>
                    <a:pt x="115249" y="573320"/>
                  </a:cubicBezTo>
                  <a:cubicBezTo>
                    <a:pt x="115249" y="308497"/>
                    <a:pt x="378976" y="93816"/>
                    <a:pt x="704300" y="93816"/>
                  </a:cubicBezTo>
                  <a:close/>
                </a:path>
                <a:path w="1408599" h="1532328">
                  <a:moveTo>
                    <a:pt x="704300" y="156360"/>
                  </a:moveTo>
                  <a:cubicBezTo>
                    <a:pt x="987190" y="156360"/>
                    <a:pt x="1216518" y="343039"/>
                    <a:pt x="1216518" y="573320"/>
                  </a:cubicBezTo>
                  <a:cubicBezTo>
                    <a:pt x="1216518" y="803601"/>
                    <a:pt x="987190" y="990280"/>
                    <a:pt x="704300" y="990280"/>
                  </a:cubicBezTo>
                  <a:cubicBezTo>
                    <a:pt x="421410" y="990280"/>
                    <a:pt x="192082" y="803601"/>
                    <a:pt x="192082" y="573320"/>
                  </a:cubicBezTo>
                  <a:cubicBezTo>
                    <a:pt x="192082" y="343039"/>
                    <a:pt x="421410" y="156360"/>
                    <a:pt x="704300" y="156360"/>
                  </a:cubicBezTo>
                  <a:close/>
                </a:path>
                <a:path w="1408599" h="1532328">
                  <a:moveTo>
                    <a:pt x="576406" y="1137211"/>
                  </a:moveTo>
                  <a:lnTo>
                    <a:pt x="448191" y="1532328"/>
                  </a:lnTo>
                  <a:lnTo>
                    <a:pt x="268914" y="1365544"/>
                  </a:lnTo>
                  <a:lnTo>
                    <a:pt x="0" y="1438512"/>
                  </a:lnTo>
                  <a:lnTo>
                    <a:pt x="162030" y="939187"/>
                  </a:lnTo>
                  <a:cubicBezTo>
                    <a:pt x="265351" y="1040549"/>
                    <a:pt x="410743" y="1112472"/>
                    <a:pt x="576406" y="1137211"/>
                  </a:cubicBezTo>
                  <a:close/>
                </a:path>
                <a:path w="1408599" h="1532328">
                  <a:moveTo>
                    <a:pt x="1246569" y="939187"/>
                  </a:moveTo>
                  <a:lnTo>
                    <a:pt x="1408600" y="1438512"/>
                  </a:lnTo>
                  <a:lnTo>
                    <a:pt x="1139685" y="1365544"/>
                  </a:lnTo>
                  <a:lnTo>
                    <a:pt x="960409" y="1532328"/>
                  </a:lnTo>
                  <a:lnTo>
                    <a:pt x="832194" y="1137211"/>
                  </a:lnTo>
                  <a:cubicBezTo>
                    <a:pt x="997857" y="1112472"/>
                    <a:pt x="1143249" y="1040549"/>
                    <a:pt x="1246569" y="939187"/>
                  </a:cubicBezTo>
                  <a:close/>
                </a:path>
                <a:path w="1408599" h="1532328">
                  <a:moveTo>
                    <a:pt x="576406" y="1137211"/>
                  </a:moveTo>
                  <a:lnTo>
                    <a:pt x="448191" y="1532328"/>
                  </a:lnTo>
                  <a:lnTo>
                    <a:pt x="268914" y="1365544"/>
                  </a:lnTo>
                  <a:lnTo>
                    <a:pt x="0" y="1438512"/>
                  </a:lnTo>
                  <a:lnTo>
                    <a:pt x="162030" y="939187"/>
                  </a:lnTo>
                  <a:cubicBezTo>
                    <a:pt x="265351" y="1040549"/>
                    <a:pt x="410743" y="1112472"/>
                    <a:pt x="576406" y="1137211"/>
                  </a:cubicBezTo>
                  <a:close/>
                </a:path>
                <a:path w="1408599" h="1532328">
                  <a:moveTo>
                    <a:pt x="1246569" y="939187"/>
                  </a:moveTo>
                  <a:lnTo>
                    <a:pt x="1408600" y="1438512"/>
                  </a:lnTo>
                  <a:lnTo>
                    <a:pt x="1139685" y="1365544"/>
                  </a:lnTo>
                  <a:lnTo>
                    <a:pt x="960409" y="1532328"/>
                  </a:lnTo>
                  <a:lnTo>
                    <a:pt x="832194" y="1137211"/>
                  </a:lnTo>
                  <a:cubicBezTo>
                    <a:pt x="997857" y="1112472"/>
                    <a:pt x="1143249" y="1040549"/>
                    <a:pt x="1246569" y="939187"/>
                  </a:cubicBez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1" name="文本4"/>
            <p:cNvSpPr txBox="1"/>
            <p:nvPr/>
          </p:nvSpPr>
          <p:spPr>
            <a:xfrm>
              <a:off x="109433" y="1399080"/>
              <a:ext cx="2864787" cy="1074134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/>
              <a:r>
                <a:rPr lang="zh-CN" altLang="en-US" sz="6100" b="1" i="0" dirty="0">
                  <a:solidFill>
                    <a:srgbClr val="FFFFFF">
                      <a:alpha val="100000"/>
                    </a:srgbClr>
                  </a:solidFill>
                  <a:latin typeface="楷体" panose="02010609060101010101" charset="-122"/>
                  <a:ea typeface="楷体" panose="02010609060101010101" charset="-122"/>
                </a:rPr>
                <a:t>优化</a:t>
              </a:r>
              <a:endParaRPr lang="zh-CN" altLang="en-US" sz="6100" b="1" i="0" dirty="0">
                <a:solidFill>
                  <a:srgbClr val="FFFFFF">
                    <a:alpha val="100000"/>
                  </a:srgb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8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8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8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8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" grpId="0" bldLvl="0" animBg="1"/>
      <p:bldP spid="7" grpId="0" animBg="1"/>
      <p:bldP spid="12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5" name="Rectangle 2"/>
          <p:cNvSpPr/>
          <p:nvPr/>
        </p:nvSpPr>
        <p:spPr>
          <a:xfrm>
            <a:off x="542290" y="1905000"/>
            <a:ext cx="11087735" cy="172529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 algn="l" eaLnBrk="0" latinLnBrk="1" hangingPunct="0">
              <a:lnSpc>
                <a:spcPct val="110000"/>
              </a:lnSpc>
              <a:spcBef>
                <a:spcPct val="20000"/>
              </a:spcBef>
            </a:pPr>
            <a:r>
              <a:rPr lang="en-US" altLang="zh-CN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 </a:t>
            </a:r>
            <a:r>
              <a:rPr lang="zh-CN" altLang="en-US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放学后的时间像小沙漏，悄悄就溜走啦！怎样合理安排事情，既能高效完成任务，又能多留休息的时间呢？快来用今天学的</a:t>
            </a:r>
            <a:r>
              <a:rPr lang="en-US" altLang="zh-CN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“</a:t>
            </a:r>
            <a:r>
              <a:rPr lang="zh-CN" altLang="en-US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优化</a:t>
            </a:r>
            <a:r>
              <a:rPr lang="en-US" altLang="zh-CN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”</a:t>
            </a:r>
            <a:r>
              <a:rPr lang="zh-CN" altLang="en-US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小妙招，挑战成为时间小管家吧！</a:t>
            </a:r>
            <a:endParaRPr lang="zh-CN" altLang="en-US" sz="2800" b="1" dirty="0">
              <a:solidFill>
                <a:schemeClr val="accent1"/>
              </a:solidFill>
              <a:latin typeface="楷体" panose="02010609060101010101" charset="-122"/>
              <a:ea typeface="楷体" panose="02010609060101010101" charset="-122"/>
              <a:cs typeface="黑体" panose="02010609060101010101" pitchFamily="2" charset="-122"/>
            </a:endParaRPr>
          </a:p>
          <a:p>
            <a:pPr marL="342900" indent="-342900" algn="l" eaLnBrk="0" latinLnBrk="1" hangingPunct="0">
              <a:lnSpc>
                <a:spcPct val="110000"/>
              </a:lnSpc>
              <a:spcBef>
                <a:spcPct val="20000"/>
              </a:spcBef>
            </a:pPr>
            <a:r>
              <a:rPr lang="en-US" altLang="zh-CN" sz="3735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 </a:t>
            </a:r>
            <a:r>
              <a:rPr lang="zh-CN" altLang="en-US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【挑战情景】</a:t>
            </a:r>
            <a:endParaRPr lang="zh-CN" altLang="en-US" sz="2800" b="1" dirty="0">
              <a:solidFill>
                <a:schemeClr val="accent1"/>
              </a:solidFill>
              <a:latin typeface="楷体" panose="02010609060101010101" charset="-122"/>
              <a:ea typeface="楷体" panose="02010609060101010101" charset="-122"/>
              <a:cs typeface="黑体" panose="02010609060101010101" pitchFamily="2" charset="-122"/>
            </a:endParaRPr>
          </a:p>
          <a:p>
            <a:pPr marL="342900" indent="-342900" algn="l" eaLnBrk="0" latinLnBrk="1" hangingPunct="0">
              <a:lnSpc>
                <a:spcPct val="110000"/>
              </a:lnSpc>
              <a:spcBef>
                <a:spcPct val="20000"/>
              </a:spcBef>
            </a:pPr>
            <a:r>
              <a:rPr lang="en-US" altLang="zh-CN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 </a:t>
            </a:r>
            <a:r>
              <a:rPr lang="zh-CN" altLang="en-US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你需要完成</a:t>
            </a:r>
            <a:r>
              <a:rPr lang="en-US" altLang="zh-CN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4</a:t>
            </a:r>
            <a:r>
              <a:rPr lang="zh-CN" altLang="en-US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件事：</a:t>
            </a:r>
            <a:endParaRPr lang="zh-CN" altLang="en-US" sz="2800" b="1" dirty="0">
              <a:solidFill>
                <a:schemeClr val="accent1"/>
              </a:solidFill>
              <a:latin typeface="楷体" panose="02010609060101010101" charset="-122"/>
              <a:ea typeface="楷体" panose="02010609060101010101" charset="-122"/>
              <a:cs typeface="黑体" panose="02010609060101010101" pitchFamily="2" charset="-122"/>
            </a:endParaRPr>
          </a:p>
          <a:p>
            <a:pPr marL="342900" indent="-342900" algn="l" eaLnBrk="0" latinLnBrk="1" hangingPunct="0">
              <a:lnSpc>
                <a:spcPct val="110000"/>
              </a:lnSpc>
              <a:spcBef>
                <a:spcPct val="20000"/>
              </a:spcBef>
            </a:pPr>
            <a:r>
              <a:rPr lang="en-US" altLang="zh-CN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 - </a:t>
            </a:r>
            <a:r>
              <a:rPr lang="zh-CN" altLang="en-US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做数学作业（</a:t>
            </a:r>
            <a:r>
              <a:rPr lang="en-US" altLang="zh-CN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15</a:t>
            </a:r>
            <a:r>
              <a:rPr lang="zh-CN" altLang="en-US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分钟）</a:t>
            </a:r>
            <a:r>
              <a:rPr lang="en-US" altLang="zh-CN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          - </a:t>
            </a:r>
            <a:r>
              <a:rPr lang="zh-CN" altLang="en-US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听英语录音（</a:t>
            </a:r>
            <a:r>
              <a:rPr lang="en-US" altLang="zh-CN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10</a:t>
            </a:r>
            <a:r>
              <a:rPr lang="zh-CN" altLang="en-US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分钟）</a:t>
            </a:r>
            <a:endParaRPr lang="zh-CN" altLang="en-US" sz="2800" b="1" dirty="0">
              <a:solidFill>
                <a:schemeClr val="accent1"/>
              </a:solidFill>
              <a:latin typeface="楷体" panose="02010609060101010101" charset="-122"/>
              <a:ea typeface="楷体" panose="02010609060101010101" charset="-122"/>
              <a:cs typeface="黑体" panose="02010609060101010101" pitchFamily="2" charset="-122"/>
            </a:endParaRPr>
          </a:p>
          <a:p>
            <a:pPr marL="342900" indent="-342900" algn="l" eaLnBrk="0" latinLnBrk="1" hangingPunct="0">
              <a:lnSpc>
                <a:spcPct val="110000"/>
              </a:lnSpc>
              <a:spcBef>
                <a:spcPct val="20000"/>
              </a:spcBef>
            </a:pPr>
            <a:r>
              <a:rPr lang="en-US" altLang="zh-CN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 -</a:t>
            </a:r>
            <a:r>
              <a:rPr lang="zh-CN" altLang="en-US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收拾书包（</a:t>
            </a:r>
            <a:r>
              <a:rPr lang="en-US" altLang="zh-CN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5</a:t>
            </a:r>
            <a:r>
              <a:rPr lang="zh-CN" altLang="en-US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分钟）</a:t>
            </a:r>
            <a:r>
              <a:rPr lang="en-US" altLang="zh-CN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              - </a:t>
            </a:r>
            <a:r>
              <a:rPr lang="zh-CN" altLang="en-US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洗水果（</a:t>
            </a:r>
            <a:r>
              <a:rPr lang="en-US" altLang="zh-CN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3</a:t>
            </a:r>
            <a:r>
              <a:rPr lang="zh-CN" altLang="en-US" sz="2800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分钟）</a:t>
            </a:r>
            <a:r>
              <a:rPr lang="en-US" altLang="zh-CN" sz="3735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</a:rPr>
              <a:t> </a:t>
            </a:r>
            <a:endParaRPr lang="en-US" altLang="zh-CN" sz="3735" b="1" dirty="0">
              <a:solidFill>
                <a:schemeClr val="accent1"/>
              </a:solidFill>
              <a:latin typeface="楷体" panose="02010609060101010101" charset="-122"/>
              <a:ea typeface="楷体" panose="02010609060101010101" charset="-122"/>
              <a:cs typeface="黑体" panose="02010609060101010101" pitchFamily="2" charset="-122"/>
            </a:endParaRPr>
          </a:p>
          <a:p>
            <a:pPr marL="342900" indent="-342900" algn="l" eaLnBrk="0" latinLnBrk="1" hangingPunct="0">
              <a:lnSpc>
                <a:spcPct val="110000"/>
              </a:lnSpc>
              <a:spcBef>
                <a:spcPct val="20000"/>
              </a:spcBef>
            </a:pPr>
            <a:endParaRPr lang="zh-CN" altLang="en-US" sz="2800" b="1" dirty="0">
              <a:solidFill>
                <a:schemeClr val="accent1"/>
              </a:solidFill>
              <a:latin typeface="楷体" panose="02010609060101010101" charset="-122"/>
              <a:ea typeface="楷体" panose="02010609060101010101" charset="-122"/>
              <a:cs typeface="黑体" panose="02010609060101010101" pitchFamily="2" charset="-122"/>
            </a:endParaRPr>
          </a:p>
        </p:txBody>
      </p:sp>
      <p:grpSp>
        <p:nvGrpSpPr>
          <p:cNvPr id="20482" name="组合 7"/>
          <p:cNvGrpSpPr/>
          <p:nvPr/>
        </p:nvGrpSpPr>
        <p:grpSpPr>
          <a:xfrm>
            <a:off x="101600" y="169333"/>
            <a:ext cx="2736851" cy="605367"/>
            <a:chOff x="121" y="199"/>
            <a:chExt cx="3679" cy="1080"/>
          </a:xfrm>
        </p:grpSpPr>
        <p:sp>
          <p:nvSpPr>
            <p:cNvPr id="7" name="任意多边形 6"/>
            <p:cNvSpPr/>
            <p:nvPr/>
          </p:nvSpPr>
          <p:spPr>
            <a:xfrm rot="21180000">
              <a:off x="987" y="923"/>
              <a:ext cx="2813" cy="356"/>
            </a:xfrm>
            <a:custGeom>
              <a:avLst/>
              <a:gdLst>
                <a:gd name="connisteX0" fmla="*/ 0 w 4155440"/>
                <a:gd name="connsiteY0" fmla="*/ 31659 h 730248"/>
                <a:gd name="connisteX1" fmla="*/ 577850 w 4155440"/>
                <a:gd name="connsiteY1" fmla="*/ 25309 h 730248"/>
                <a:gd name="connisteX2" fmla="*/ 1184910 w 4155440"/>
                <a:gd name="connsiteY2" fmla="*/ 317409 h 730248"/>
                <a:gd name="connisteX3" fmla="*/ 1655445 w 4155440"/>
                <a:gd name="connsiteY3" fmla="*/ 102779 h 730248"/>
                <a:gd name="connisteX4" fmla="*/ 2363470 w 4155440"/>
                <a:gd name="connsiteY4" fmla="*/ 489494 h 730248"/>
                <a:gd name="connisteX5" fmla="*/ 2720975 w 4155440"/>
                <a:gd name="connsiteY5" fmla="*/ 215809 h 730248"/>
                <a:gd name="connisteX6" fmla="*/ 3495040 w 4155440"/>
                <a:gd name="connsiteY6" fmla="*/ 727619 h 730248"/>
                <a:gd name="connisteX7" fmla="*/ 4155440 w 4155440"/>
                <a:gd name="connsiteY7" fmla="*/ 382814 h 730248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</a:cxnLst>
              <a:rect l="l" t="t" r="r" b="b"/>
              <a:pathLst>
                <a:path w="4155440" h="730248">
                  <a:moveTo>
                    <a:pt x="0" y="31659"/>
                  </a:moveTo>
                  <a:cubicBezTo>
                    <a:pt x="103505" y="24674"/>
                    <a:pt x="340995" y="-31841"/>
                    <a:pt x="577850" y="25309"/>
                  </a:cubicBezTo>
                  <a:cubicBezTo>
                    <a:pt x="814705" y="82459"/>
                    <a:pt x="969645" y="302169"/>
                    <a:pt x="1184910" y="317409"/>
                  </a:cubicBezTo>
                  <a:cubicBezTo>
                    <a:pt x="1400175" y="332649"/>
                    <a:pt x="1419860" y="68489"/>
                    <a:pt x="1655445" y="102779"/>
                  </a:cubicBezTo>
                  <a:cubicBezTo>
                    <a:pt x="1891030" y="137069"/>
                    <a:pt x="2150110" y="466634"/>
                    <a:pt x="2363470" y="489494"/>
                  </a:cubicBezTo>
                  <a:cubicBezTo>
                    <a:pt x="2576830" y="512354"/>
                    <a:pt x="2494915" y="168184"/>
                    <a:pt x="2720975" y="215809"/>
                  </a:cubicBezTo>
                  <a:cubicBezTo>
                    <a:pt x="2947035" y="263434"/>
                    <a:pt x="3208020" y="693964"/>
                    <a:pt x="3495040" y="727619"/>
                  </a:cubicBezTo>
                  <a:cubicBezTo>
                    <a:pt x="3782060" y="761274"/>
                    <a:pt x="4038600" y="462189"/>
                    <a:pt x="4155440" y="382814"/>
                  </a:cubicBezTo>
                </a:path>
              </a:pathLst>
            </a:custGeom>
            <a:noFill/>
            <a:ln w="50800">
              <a:solidFill>
                <a:srgbClr val="F0B500"/>
              </a:solidFill>
              <a:headEnd type="none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 fontAlgn="base"/>
              <a:endParaRPr lang="zh-CN" altLang="en-US" sz="2400" strike="noStrike" noProof="1"/>
            </a:p>
          </p:txBody>
        </p:sp>
        <p:pic>
          <p:nvPicPr>
            <p:cNvPr id="20484" name="图片 1" descr="2221 (20)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21" y="199"/>
              <a:ext cx="1370" cy="100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" name="文本框 1"/>
          <p:cNvSpPr txBox="1"/>
          <p:nvPr/>
        </p:nvSpPr>
        <p:spPr>
          <a:xfrm>
            <a:off x="2573020" y="901700"/>
            <a:ext cx="8369300" cy="14046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265" b="1" dirty="0">
                <a:solidFill>
                  <a:schemeClr val="accent1"/>
                </a:solidFill>
                <a:latin typeface="楷体" panose="02010609060101010101" charset="-122"/>
                <a:ea typeface="楷体" panose="02010609060101010101" charset="-122"/>
                <a:cs typeface="黑体" panose="02010609060101010101" pitchFamily="2" charset="-122"/>
                <a:sym typeface="+mn-ea"/>
              </a:rPr>
              <a:t>《智慧时间小管家》实践作业</a:t>
            </a:r>
            <a:endParaRPr lang="zh-CN" altLang="en-US" sz="4265" b="1" dirty="0">
              <a:solidFill>
                <a:schemeClr val="accent1"/>
              </a:solidFill>
              <a:latin typeface="楷体" panose="02010609060101010101" charset="-122"/>
              <a:ea typeface="楷体" panose="02010609060101010101" charset="-122"/>
              <a:cs typeface="黑体" panose="02010609060101010101" pitchFamily="2" charset="-122"/>
            </a:endParaRPr>
          </a:p>
          <a:p>
            <a:endParaRPr lang="zh-CN" altLang="en-US" sz="4265" b="1" spc="20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542290" y="1905000"/>
            <a:ext cx="11388090" cy="472313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7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5" grpId="0"/>
      <p:bldP spid="67585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4856" y="1548889"/>
            <a:ext cx="3810000" cy="3581400"/>
          </a:xfrm>
          <a:prstGeom prst="ellipse">
            <a:avLst/>
          </a:prstGeom>
          <a:ln w="95250">
            <a:solidFill>
              <a:srgbClr val="FFFFFF">
                <a:alpha val="100000"/>
              </a:srgbClr>
            </a:solidFill>
          </a:ln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矩形 4"/>
          <p:cNvSpPr/>
          <p:nvPr/>
        </p:nvSpPr>
        <p:spPr>
          <a:xfrm>
            <a:off x="1800225" y="2337435"/>
            <a:ext cx="6304280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zh-CN" sz="9600" b="1">
                <a:ln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谢谢大家！</a:t>
            </a:r>
            <a:endParaRPr lang="zh-CN" altLang="zh-CN" sz="9600" b="1">
              <a:ln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MEDIACOVER_FLAG" val="1"/>
  <p:tag name="KSO_WM_UNIT_MEDIACOVER_BTN_STATE" val="1"/>
  <p:tag name="KSO_WM_UNIT_MEDIACOVER_BTNRECT" val="0*0*0*0"/>
</p:tagLst>
</file>

<file path=ppt/tags/tag2.xml><?xml version="1.0" encoding="utf-8"?>
<p:tagLst xmlns:p="http://schemas.openxmlformats.org/presentationml/2006/main">
  <p:tag name="KSO_WM_UNIT_PLACING_PICTURE_USER_VIEWPORT" val="{&quot;height&quot;:6733,&quot;width&quot;:3235}"/>
</p:tagLst>
</file>

<file path=ppt/tags/tag3.xml><?xml version="1.0" encoding="utf-8"?>
<p:tagLst xmlns:p="http://schemas.openxmlformats.org/presentationml/2006/main">
  <p:tag name="KSO_WM_MEDIACOVER_FLAG" val="1"/>
  <p:tag name="KSO_WM_UNIT_MEDIACOVER_BTN_STATE" val="1"/>
  <p:tag name="KSO_WM_UNIT_MEDIACOVER_BTNRECT" val="0*0*0*0"/>
</p:tagLst>
</file>

<file path=ppt/tags/tag4.xml><?xml version="1.0" encoding="utf-8"?>
<p:tagLst xmlns:p="http://schemas.openxmlformats.org/presentationml/2006/main">
  <p:tag name="KSO_WM_DIAGRAM_VIRTUALLY_FRAME" val="{&quot;height&quot;:351.50078740157477,&quot;left&quot;:-21.37165354330709,&quot;top&quot;:35.98110236220473,&quot;width&quot;:925.921023622047}"/>
</p:tagLst>
</file>

<file path=ppt/tags/tag5.xml><?xml version="1.0" encoding="utf-8"?>
<p:tagLst xmlns:p="http://schemas.openxmlformats.org/presentationml/2006/main">
  <p:tag name="KSO_WM_DIAGRAM_VIRTUALLY_FRAME" val="{&quot;height&quot;:351.50078740157477,&quot;left&quot;:-21.37165354330709,&quot;top&quot;:35.98110236220473,&quot;width&quot;:925.921023622047}"/>
</p:tagLst>
</file>

<file path=ppt/tags/tag6.xml><?xml version="1.0" encoding="utf-8"?>
<p:tagLst xmlns:p="http://schemas.openxmlformats.org/presentationml/2006/main">
  <p:tag name="KSO_WM_DIAGRAM_VIRTUALLY_FRAME" val="{&quot;height&quot;:351.50078740157477,&quot;left&quot;:-21.37165354330709,&quot;top&quot;:35.98110236220473,&quot;width&quot;:925.921023622047}"/>
</p:tagLst>
</file>

<file path=ppt/tags/tag7.xml><?xml version="1.0" encoding="utf-8"?>
<p:tagLst xmlns:p="http://schemas.openxmlformats.org/presentationml/2006/main">
  <p:tag name="KSO_WM_DIAGRAM_VIRTUALLY_FRAME" val="{&quot;height&quot;:351.50078740157477,&quot;left&quot;:-21.37165354330709,&quot;top&quot;:35.98110236220473,&quot;width&quot;:925.921023622047}"/>
</p:tagLst>
</file>

<file path=ppt/tags/tag8.xml><?xml version="1.0" encoding="utf-8"?>
<p:tagLst xmlns:p="http://schemas.openxmlformats.org/presentationml/2006/main">
  <p:tag name="KSO_WM_DIAGRAM_VIRTUALLY_FRAME" val="{&quot;height&quot;:351.50078740157477,&quot;left&quot;:-21.37165354330709,&quot;top&quot;:35.98110236220473,&quot;width&quot;:925.921023622047}"/>
</p:tagLst>
</file>

<file path=ppt/tags/tag9.xml><?xml version="1.0" encoding="utf-8"?>
<p:tagLst xmlns:p="http://schemas.openxmlformats.org/presentationml/2006/main">
  <p:tag name="KSO_WM_DIAGRAM_VIRTUALLY_FRAME" val="{&quot;height&quot;:351.50078740157477,&quot;left&quot;:-21.37165354330709,&quot;top&quot;:35.98110236220473,&quot;width&quot;:925.921023622047}"/>
</p:tagLst>
</file>

<file path=ppt/tags/tag10.xml><?xml version="1.0" encoding="utf-8"?>
<p:tagLst xmlns:p="http://schemas.openxmlformats.org/presentationml/2006/main">
  <p:tag name="KSO_WM_DIAGRAM_VIRTUALLY_FRAME" val="{&quot;height&quot;:351.50078740157477,&quot;left&quot;:-21.37165354330709,&quot;top&quot;:35.98110236220473,&quot;width&quot;:925.921023622047}"/>
</p:tagLst>
</file>

<file path=ppt/tags/tag11.xml><?xml version="1.0" encoding="utf-8"?>
<p:tagLst xmlns:p="http://schemas.openxmlformats.org/presentationml/2006/main">
  <p:tag name="KSO_WM_DIAGRAM_VIRTUALLY_FRAME" val="{&quot;height&quot;:351.50078740157477,&quot;left&quot;:-21.37165354330709,&quot;top&quot;:35.98110236220473,&quot;width&quot;:925.921023622047}"/>
</p:tagLst>
</file>

<file path=ppt/tags/tag12.xml><?xml version="1.0" encoding="utf-8"?>
<p:tagLst xmlns:p="http://schemas.openxmlformats.org/presentationml/2006/main">
  <p:tag name="KSO_WM_DIAGRAM_VIRTUALLY_FRAME" val="{&quot;height&quot;:351.50078740157477,&quot;left&quot;:-21.37165354330709,&quot;top&quot;:35.98110236220473,&quot;width&quot;:925.921023622047}"/>
</p:tagLst>
</file>

<file path=ppt/tags/tag13.xml><?xml version="1.0" encoding="utf-8"?>
<p:tagLst xmlns:p="http://schemas.openxmlformats.org/presentationml/2006/main">
  <p:tag name="KSO_WM_DIAGRAM_VIRTUALLY_FRAME" val="{&quot;height&quot;:351.50078740157477,&quot;left&quot;:-21.37165354330709,&quot;top&quot;:35.98110236220473,&quot;width&quot;:925.921023622047}"/>
</p:tagLst>
</file>

<file path=ppt/tags/tag14.xml><?xml version="1.0" encoding="utf-8"?>
<p:tagLst xmlns:p="http://schemas.openxmlformats.org/presentationml/2006/main">
  <p:tag name="KSO_WM_DIAGRAM_VIRTUALLY_FRAME" val="{&quot;height&quot;:351.50078740157477,&quot;left&quot;:-21.37165354330709,&quot;top&quot;:35.98110236220473,&quot;width&quot;:925.921023622047}"/>
</p:tagLst>
</file>

<file path=ppt/tags/tag15.xml><?xml version="1.0" encoding="utf-8"?>
<p:tagLst xmlns:p="http://schemas.openxmlformats.org/presentationml/2006/main">
  <p:tag name="KSO_WM_DIAGRAM_VIRTUALLY_FRAME" val="{&quot;height&quot;:351.50078740157477,&quot;left&quot;:-21.37165354330709,&quot;top&quot;:35.98110236220473,&quot;width&quot;:925.921023622047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1267</Words>
  <Application>WPS 演示</Application>
  <PresentationFormat>宽屏</PresentationFormat>
  <Paragraphs>322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7" baseType="lpstr">
      <vt:lpstr>Arial</vt:lpstr>
      <vt:lpstr>宋体</vt:lpstr>
      <vt:lpstr>Wingdings</vt:lpstr>
      <vt:lpstr>楷体</vt:lpstr>
      <vt:lpstr>微软雅黑</vt:lpstr>
      <vt:lpstr>黑体</vt:lpstr>
      <vt:lpstr>仿宋</vt:lpstr>
      <vt:lpstr>等线</vt:lpstr>
      <vt:lpstr>Arial Unicode MS</vt:lpstr>
      <vt:lpstr>Calibri</vt:lpstr>
      <vt:lpstr>等线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希沃课件(1)</dc:title>
  <dc:creator>数学教师</dc:creator>
  <cp:lastModifiedBy>孙雪</cp:lastModifiedBy>
  <cp:revision>35</cp:revision>
  <dcterms:created xsi:type="dcterms:W3CDTF">2025-10-11T09:20:00Z</dcterms:created>
  <dcterms:modified xsi:type="dcterms:W3CDTF">2025-11-20T07:16:32Z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licationName">
    <vt:lpwstr>EasiNote5</vt:lpwstr>
  </property>
  <property fmtid="{D5CDD505-2E9C-101B-9397-08002B2CF9AE}" pid="3" name="ApplicationVersion">
    <vt:lpwstr>5.2.4.9158</vt:lpwstr>
  </property>
  <property fmtid="{D5CDD505-2E9C-101B-9397-08002B2CF9AE}" pid="4" name="EasiNoteCoursewareInfo">
    <vt:lpwstr>2459afbc-5a98-470c-9bc6-c4a66c7ecf91:1</vt:lpwstr>
  </property>
  <property fmtid="{D5CDD505-2E9C-101B-9397-08002B2CF9AE}" pid="5" name="EasiNoteDocumentName">
    <vt:lpwstr>希沃课件(1)</vt:lpwstr>
  </property>
  <property fmtid="{D5CDD505-2E9C-101B-9397-08002B2CF9AE}" pid="6" name="EasiNoteAuthor">
    <vt:lpwstr>zviwsvotzjsrvqzzqisgwk3977896481</vt:lpwstr>
  </property>
  <property fmtid="{D5CDD505-2E9C-101B-9397-08002B2CF9AE}" pid="7" name="EasiNoteUpstreamCoursewareInfo_0">
    <vt:lpwstr>3158b6f1-9323-4bbf-a1cb-2330914424aa</vt:lpwstr>
  </property>
  <property fmtid="{D5CDD505-2E9C-101B-9397-08002B2CF9AE}" pid="8" name="EasiNoteUpstreamCoursewareInfo_1">
    <vt:lpwstr>efed4603-50c6-4843-9189-82ce4e327f1d</vt:lpwstr>
  </property>
  <property fmtid="{D5CDD505-2E9C-101B-9397-08002B2CF9AE}" pid="9" name="EasiNoteUpstreamCoursewareInfo_2">
    <vt:lpwstr>b7e1bf3f-28cc-4dd8-9749-6cbcea753538</vt:lpwstr>
  </property>
  <property fmtid="{D5CDD505-2E9C-101B-9397-08002B2CF9AE}" pid="10" name="EasiNoteUpstreamCoursewareInfo_3">
    <vt:lpwstr>a3471206-2a77-4a3b-9760-88e16e186d76</vt:lpwstr>
  </property>
  <property fmtid="{D5CDD505-2E9C-101B-9397-08002B2CF9AE}" pid="11" name="EasiNoteUpstreamCoursewareInfo_4">
    <vt:lpwstr>5d6f8256-8819-4f2c-8f4e-13993770493f</vt:lpwstr>
  </property>
  <property fmtid="{D5CDD505-2E9C-101B-9397-08002B2CF9AE}" pid="12" name="ICV">
    <vt:lpwstr>4258EA96B0494C79984266B40C24539E_12</vt:lpwstr>
  </property>
  <property fmtid="{D5CDD505-2E9C-101B-9397-08002B2CF9AE}" pid="13" name="KSOProductBuildVer">
    <vt:lpwstr>2052-12.1.0.23542</vt:lpwstr>
  </property>
</Properties>
</file>