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mp3" ContentType="audio/mp3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10.svg" ContentType="image/svg+xml"/>
  <Override PartName="/ppt/media/image28.svg" ContentType="image/svg+xml"/>
  <Override PartName="/ppt/media/image39.svg" ContentType="image/svg+xml"/>
  <Override PartName="/ppt/media/image4.svg" ContentType="image/svg+xml"/>
  <Override PartName="/ppt/media/image41.svg" ContentType="image/svg+xml"/>
  <Override PartName="/ppt/media/image43.svg" ContentType="image/svg+xml"/>
  <Override PartName="/ppt/media/image45.svg" ContentType="image/svg+xml"/>
  <Override PartName="/ppt/media/image6.svg" ContentType="image/svg+xml"/>
  <Override PartName="/ppt/media/image8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autoCompressPictures="0">
  <p:sldMasterIdLst>
    <p:sldMasterId id="2147483648" r:id="rId1"/>
    <p:sldMasterId id="2147483660" r:id="rId3"/>
  </p:sldMasterIdLst>
  <p:notesMasterIdLst>
    <p:notesMasterId r:id="rId5"/>
  </p:notesMasterIdLst>
  <p:sldIdLst>
    <p:sldId id="256" r:id="rId4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 panose="020B0604020202020204"/>
      <a:defRPr sz="1400" b="0" i="0" u="none" strike="noStrike" cap="none">
        <a:solidFill>
          <a:srgbClr val="000000"/>
        </a:solidFill>
        <a:latin typeface="Arial" panose="020B0604020202020204"/>
        <a:ea typeface="Arial" panose="020B0604020202020204"/>
        <a:cs typeface="Arial" panose="020B0604020202020204"/>
        <a:sym typeface="Arial" panose="020B0604020202020204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747775"/>
          </p15:clr>
        </p15:guide>
        <p15:guide id="2" pos="2880" userDrawn="1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>
  <p:normalViewPr>
    <p:restoredLeft sz="15620"/>
    <p:restoredTop sz="94660"/>
  </p:normalViewPr>
  <p:slideViewPr>
    <p:cSldViewPr snapToGrid="0" showGuides="1">
      <p:cViewPr varScale="1">
        <p:scale>
          <a:sx n="100" d="100"/>
          <a:sy n="100" d="100"/>
        </p:scale>
        <p:origin x="0" y="0"/>
      </p:cViewPr>
      <p:guideLst>
        <p:guide orient="horz" pos="1620"/>
        <p:guide pos="288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大家好，欢迎来到今天的课程。梅花，作为中国十大名花之首，不仅以其清雅俊逸的风姿独步早春，更在中国文化中积淀了深厚的精神内涵。今天，我们将一同走进中国画梅花的世界，从它的文化意蕴开始，深入学习笔墨技法，感受这一传统艺术的独特魅力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本次课件将分为六个部分。首先，我们将通过引言了解梅花在中国文化中的地位。接着，深入探讨其文化意蕴和相关诗词。然后，我们会介绍画梅所需的工具材料，并详细解析枝干和花朵的绘画技法。之后，学习构图法则。最后，通过赏析历代名家作品，领悟艺术精髓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现在，我们进入第一章的学习：疏影暗香，诗意栖居。在这一章，我们将探讨梅花在中国文化中的多重象征意义，并欣赏那些流传千古的咏梅诗词，感受其中蕴含的深刻情感与哲思。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梅花的象征意义非常丰富。它首先代表了坚韧不拔的君子之风，在寒冬中独自绽放，展现了强大的生命力。其次，它象征着高洁自守的隐士情怀，不与世俗同流合污。同时，作为报春使者，它带来了希望。最后，在民间，它的五个花瓣还代表着五福临门的吉祥寓意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历代文人留下了无数咏梅佳作。王安石的“墙角数枝梅，凌寒独自开”，用朴素的语言写出了梅花的坚韧。而林逋的“疏影横斜水清浅，暗香浮动月黄昏”，则以其优美的意境，成为描写梅花的千古绝唱，深刻影响了后世的审美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不同的诗人赋予了梅花不同的情感。陆游的梅花是坚贞不屈的象征；王冕的墨梅追求内在的清气；而毛泽东的咏梅，则赋予了梅花无私奉献、乐观豪迈的新时代精神。这些诗词共同构成了梅花丰富的文化内涵。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“工欲善其事，必先利其器。”接下来，我们进入第二章，了解画好梅花所需要准备的工具和材料。合适的工具是创作优秀作品的基础。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画梅的核心工具是笔、墨、纸。毛笔分为狼毫、羊毫和兼毫，各有特点，兼毫笔是初学者的首选。墨汁推荐使用一得阁等品牌，关键在于掌握墨分五色的技巧。纸张方面，写意画常用生宣，工笔画用熟宣，初学者可以从半生熟宣入手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除了笔、墨、纸，颜料和辅助工具也必不可少。写意梅花常用的颜料有胭脂、藤黄等。同时，准备好墨碟、笔洗、调色盘、镇纸以及印章印泥，可以让你的创作过程更加顺畅。一枚好的印章，能为作品增色不少。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了解了工具，我们现在进入最核心的第三章：梅花基本绘画技法详解。在这一章，我们将学习如何用笔用墨，画出梅花铁骨铮铮的枝干和暗香浮动的花朵。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画梅先画干。枝干的好坏决定了整幅画的成败。画主干时，用笔要遒劲有力，通过墨色浓淡区分老干和新枝。</a:t>
            </a:r>
            <a:endParaRPr lang="en-US" sz="1400" b="0" i="0" u="none" strike="noStrike">
              <a:solidFill>
                <a:srgbClr val="000000"/>
              </a:solidFill>
            </a:endParaRP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分枝穿插是关键，要掌握“女”字穿插、鹿角与蟹爪等经典范式，并让枝干呈“之”字形走势，以增加画面的动态感。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画花朵主要有两种方法：圈花法和点花法。圈花法是双钩填色，适合表现精细的花瓣；点花法是没骨点染，是写意画的常用技法，讲究一笔之中有浓淡干湿。画好花蕊和花萼是让花朵立体生动的关键。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掌握了基本技法，我们还需要学习如何“经营位置”，也就是构图。第四章，我们将探讨画梅的构图法则与常见布局，学习如何让画面更具美感和意境。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中国画构图讲究虚实相生、疏密有致、计白当黑。常见的构图形式有折枝式、S形、对角线和三角形等。我们可以从古代画谱中学习各种经典的构图方式，体会其中的奥妙。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了解了构图的法则，我们还要知道哪些是需要避免的。画梅构图有“八忌”，包括忌居中、忌对称、忌平行、忌十字交叉等等。记住这些禁忌，可以帮助我们在创作时避免出现常见的弊病，让画面更加生动自然。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理论学习之后，我们需要通过欣赏大师的作品来提升审美。第五章，我们将赏析历代画梅名家的经典之作，从王冕到关山月，感受不同时代、不同风格的梅花艺术。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首先看元代的王冕，他是墨梅的鼻祖，他的《墨梅图》意境空灵，诗画结合，是文人画的典范。再看明代的徐渭，他的梅花以泼墨法画成，笔势狂放，不拘一格，充满了强烈的情感和生命力。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清代的金农，他的梅花风格独特，用自创的“漆书”笔法画枝干，显得古拙冷逸。近代的吴昌硕则将篆刻的金石笔意融入画梅，他的红梅繁花似锦，气势磅礴，开创了一代新风。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最后我们来看现代岭南画派的代表人物关山月。他的“关梅”风格雄浑厚重，热烈奔放，充满了时代精神和昂扬向上的生命力，象征着中华民族不屈不挠的品格。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课程的最后，我们来总结一下学习画梅的要点，并提供一些练习建议，希望能帮助大家更好地掌握这门艺术。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总结一下，学习画梅可以从临摹入手，然后通过观察写生做到“外师造化”，同时深入理解文化内涵做到“中得心源”，最后勇于创作。希望大家记住，画梅不仅是技巧的学习，更是一种精神的修养。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/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1.7.2013</a:t>
            </a:r>
            <a:endParaRPr lang="cs-CZ" smtClean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/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今天的课程到此结束，感谢大家的观看。希望通过这次学习，大家都能对中国画梅花有更深的理解和感悟。谢谢！</a:t>
            </a:r>
            <a:endParaRPr lang="en-US" sz="1400" b="0" i="0" u="none" strike="noStrike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/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 smtClean="0"/>
              <a:t>‹#›</a:t>
            </a: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matchingName="标题幻灯片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/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3" name="Shape 31"/>
          <p:cNvSpPr txBox="1"/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/>
        </p:txBody>
      </p:sp>
      <p:sp>
        <p:nvSpPr>
          <p:cNvPr id="14" name="Shape 3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5" name="Shape 3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6" name="Shape 3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matchingName="标题和内容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19" name="Shape 55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20" name="Shape 5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1" name="Shape 5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2" name="Shape 5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matchingName="节标题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/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 panose="020B0604020202020204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5" name="Shape 60"/>
          <p:cNvSpPr txBox="1"/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Shape 6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7" name="Shape 6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28" name="Shape 6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matchingName="两栏内容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1" name="Shape 10"/>
          <p:cNvSpPr txBox="1"/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2" name="Shape 11"/>
          <p:cNvSpPr txBox="1"/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33" name="Shape 12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4" name="Shape 13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5" name="Shape 14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matchingName="比较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/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38" name="Shape 36"/>
          <p:cNvSpPr txBox="1"/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39" name="Shape 37"/>
          <p:cNvSpPr txBox="1"/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0" name="Shape 38"/>
          <p:cNvSpPr txBox="1"/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/>
        </p:txBody>
      </p:sp>
      <p:sp>
        <p:nvSpPr>
          <p:cNvPr id="41" name="Shape 39"/>
          <p:cNvSpPr txBox="1"/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42" name="Shape 40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3" name="Shape 41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4" name="Shape 42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matchingName="仅标题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7" name="Shape 2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8" name="Shape 2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49" name="Shape 2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matchingName="空白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2" name="Shape 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3" name="Shape 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matchingName="内容与标题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6" name="Shape 44"/>
          <p:cNvSpPr txBox="1"/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/>
        </p:txBody>
      </p:sp>
      <p:sp>
        <p:nvSpPr>
          <p:cNvPr id="57" name="Shape 45"/>
          <p:cNvSpPr txBox="1"/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58" name="Shape 46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59" name="Shape 47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0" name="Shape 48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matchingName="图片与标题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/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3" name="Shape 25"/>
          <p:cNvSpPr/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/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/>
        </p:txBody>
      </p:sp>
      <p:sp>
        <p:nvSpPr>
          <p:cNvPr id="65" name="Shape 2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6" name="Shape 2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67" name="Shape 2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matchingName="标题和竖排文字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0" name="Shape 50"/>
          <p:cNvSpPr txBox="1"/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1" name="Shape 51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2" name="Shape 52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3" name="Shape 53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matchingName="竖排标题与文本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/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6" name="Shape 16"/>
          <p:cNvSpPr txBox="1"/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/>
        </p:txBody>
      </p:sp>
      <p:sp>
        <p:nvSpPr>
          <p:cNvPr id="77" name="Shape 17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8" name="Shape 18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/>
        </p:txBody>
      </p:sp>
      <p:sp>
        <p:nvSpPr>
          <p:cNvPr id="79" name="Shape 19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/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 panose="020B0604020202020204"/>
              <a:buNone/>
              <a:defRPr sz="33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/>
        </p:txBody>
      </p:sp>
      <p:sp>
        <p:nvSpPr>
          <p:cNvPr id="7" name="Shape 2"/>
          <p:cNvSpPr txBox="1"/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 panose="020B0604020202020204"/>
              <a:buChar char="•"/>
              <a:defRPr sz="21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 panose="020B0604020202020204"/>
              <a:buChar char="•"/>
              <a:defRPr sz="18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 panose="020B0604020202020204"/>
              <a:buChar char="•"/>
              <a:defRPr sz="15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 panose="020B0604020202020204"/>
              <a:buChar char="•"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8" name="Shape 3"/>
          <p:cNvSpPr txBox="1"/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9" name="Shape 4"/>
          <p:cNvSpPr txBox="1"/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/>
        </p:txBody>
      </p:sp>
      <p:sp>
        <p:nvSpPr>
          <p:cNvPr id="10" name="Shape 5"/>
          <p:cNvSpPr txBox="1"/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</a:fld>
            <a:endParaRPr lang="zh-CN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  <a:effectLst/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 panose="020B0604020202020204"/>
        <a:defRPr sz="1400" b="0" i="0" u="none" strike="noStrike" cap="none">
          <a:solidFill>
            <a:srgbClr val="000000"/>
          </a:solidFill>
          <a:latin typeface="Arial" panose="020B0604020202020204"/>
          <a:ea typeface="Arial" panose="020B0604020202020204"/>
          <a:cs typeface="Arial" panose="020B0604020202020204"/>
          <a:sym typeface="Arial" panose="020B0604020202020204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.svg"/><Relationship Id="rId8" Type="http://schemas.openxmlformats.org/officeDocument/2006/relationships/image" Target="../media/image9.png"/><Relationship Id="rId7" Type="http://schemas.openxmlformats.org/officeDocument/2006/relationships/image" Target="../media/image8.svg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2" Type="http://schemas.openxmlformats.org/officeDocument/2006/relationships/notesSlide" Target="../notesSlides/notesSlide4.xml"/><Relationship Id="rId11" Type="http://schemas.openxmlformats.org/officeDocument/2006/relationships/slideLayout" Target="../slideLayouts/slideLayout12.xml"/><Relationship Id="rId10" Type="http://schemas.openxmlformats.org/officeDocument/2006/relationships/image" Target="../media/image11.jpeg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5.x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16.jpeg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19.jpeg"/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22.jpeg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1.xml"/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25.jpeg"/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5.xml"/><Relationship Id="rId8" Type="http://schemas.openxmlformats.org/officeDocument/2006/relationships/tags" Target="../tags/tag4.xml"/><Relationship Id="rId7" Type="http://schemas.openxmlformats.org/officeDocument/2006/relationships/image" Target="../media/image28.svg"/><Relationship Id="rId6" Type="http://schemas.openxmlformats.org/officeDocument/2006/relationships/image" Target="../media/image27.png"/><Relationship Id="rId5" Type="http://schemas.openxmlformats.org/officeDocument/2006/relationships/tags" Target="../tags/tag3.xml"/><Relationship Id="rId4" Type="http://schemas.openxmlformats.org/officeDocument/2006/relationships/tags" Target="../tags/tag2.xml"/><Relationship Id="rId3" Type="http://schemas.openxmlformats.org/officeDocument/2006/relationships/tags" Target="../tags/tag1.xml"/><Relationship Id="rId21" Type="http://schemas.openxmlformats.org/officeDocument/2006/relationships/notesSlide" Target="../notesSlides/notesSlide12.xml"/><Relationship Id="rId20" Type="http://schemas.openxmlformats.org/officeDocument/2006/relationships/slideLayout" Target="../slideLayouts/slideLayout12.xml"/><Relationship Id="rId2" Type="http://schemas.openxmlformats.org/officeDocument/2006/relationships/image" Target="../media/image26.jpeg"/><Relationship Id="rId19" Type="http://schemas.openxmlformats.org/officeDocument/2006/relationships/tags" Target="../tags/tag13.xml"/><Relationship Id="rId18" Type="http://schemas.openxmlformats.org/officeDocument/2006/relationships/tags" Target="../tags/tag12.xml"/><Relationship Id="rId17" Type="http://schemas.openxmlformats.org/officeDocument/2006/relationships/image" Target="../media/image30.jpeg"/><Relationship Id="rId16" Type="http://schemas.openxmlformats.org/officeDocument/2006/relationships/tags" Target="../tags/tag11.xml"/><Relationship Id="rId15" Type="http://schemas.openxmlformats.org/officeDocument/2006/relationships/tags" Target="../tags/tag10.xml"/><Relationship Id="rId14" Type="http://schemas.openxmlformats.org/officeDocument/2006/relationships/tags" Target="../tags/tag9.xml"/><Relationship Id="rId13" Type="http://schemas.openxmlformats.org/officeDocument/2006/relationships/tags" Target="../tags/tag8.xml"/><Relationship Id="rId12" Type="http://schemas.openxmlformats.org/officeDocument/2006/relationships/image" Target="../media/image29.jpeg"/><Relationship Id="rId11" Type="http://schemas.openxmlformats.org/officeDocument/2006/relationships/tags" Target="../tags/tag7.xml"/><Relationship Id="rId10" Type="http://schemas.openxmlformats.org/officeDocument/2006/relationships/tags" Target="../tags/tag6.xml"/><Relationship Id="rId1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4.xml"/><Relationship Id="rId6" Type="http://schemas.openxmlformats.org/officeDocument/2006/relationships/slideLayout" Target="../slideLayouts/slideLayout12.xml"/><Relationship Id="rId5" Type="http://schemas.openxmlformats.org/officeDocument/2006/relationships/image" Target="../media/image32.png"/><Relationship Id="rId4" Type="http://schemas.microsoft.com/office/2007/relationships/media" Target="../media/media1.mp3"/><Relationship Id="rId3" Type="http://schemas.openxmlformats.org/officeDocument/2006/relationships/audio" Target="../media/media1.mp3"/><Relationship Id="rId2" Type="http://schemas.openxmlformats.org/officeDocument/2006/relationships/image" Target="../media/image31.jpeg"/><Relationship Id="rId1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7.x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2.xml"/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image" Target="../media/image2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9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37.jpeg"/><Relationship Id="rId1" Type="http://schemas.openxmlformats.org/officeDocument/2006/relationships/image" Target="../media/image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image" Target="../media/image45.svg"/><Relationship Id="rId8" Type="http://schemas.openxmlformats.org/officeDocument/2006/relationships/image" Target="../media/image44.png"/><Relationship Id="rId7" Type="http://schemas.openxmlformats.org/officeDocument/2006/relationships/image" Target="../media/image43.svg"/><Relationship Id="rId6" Type="http://schemas.openxmlformats.org/officeDocument/2006/relationships/image" Target="../media/image42.png"/><Relationship Id="rId5" Type="http://schemas.openxmlformats.org/officeDocument/2006/relationships/image" Target="../media/image41.svg"/><Relationship Id="rId4" Type="http://schemas.openxmlformats.org/officeDocument/2006/relationships/image" Target="../media/image40.png"/><Relationship Id="rId3" Type="http://schemas.openxmlformats.org/officeDocument/2006/relationships/image" Target="../media/image39.svg"/><Relationship Id="rId2" Type="http://schemas.openxmlformats.org/officeDocument/2006/relationships/image" Target="../media/image38.png"/><Relationship Id="rId11" Type="http://schemas.openxmlformats.org/officeDocument/2006/relationships/notesSlide" Target="../notesSlides/notesSlide21.xml"/><Relationship Id="rId10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-53975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0" y="2540000"/>
            <a:ext cx="3810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中国画梅花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0" y="3683000"/>
            <a:ext cx="4064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2400" b="0" i="0" u="none" strike="noStrike">
                <a:solidFill>
                  <a:srgbClr val="1C1C1C"/>
                </a:solidFill>
                <a:latin typeface="Noto Sans SC"/>
                <a:ea typeface="Noto Sans SC"/>
                <a:cs typeface="Noto Sans SC"/>
                <a:sym typeface="Noto Sans SC"/>
              </a:rPr>
              <a:t>从文化意蕴到笔墨技法</a:t>
            </a:r>
            <a:endParaRPr lang="en-US" sz="2400" b="0" i="0" u="none" strike="noStrike">
              <a:solidFill>
                <a:srgbClr val="1C1C1C"/>
              </a:solidFill>
              <a:latin typeface="Noto Sans SC"/>
              <a:ea typeface="Noto Sans SC"/>
              <a:cs typeface="Noto Sans SC"/>
              <a:sym typeface="Noto Sans SC"/>
            </a:endParaRPr>
          </a:p>
          <a:p>
            <a:pPr indent="0" algn="l">
              <a:lnSpc>
                <a:spcPct val="117000"/>
              </a:lnSpc>
              <a:defRPr/>
            </a:pPr>
            <a:endParaRPr lang="en-US" sz="1100"/>
          </a:p>
          <a:p>
            <a:pPr indent="0" algn="l">
              <a:lnSpc>
                <a:spcPct val="117000"/>
              </a:lnSpc>
              <a:defRPr/>
            </a:pPr>
            <a:endParaRPr lang="en-US" sz="1100"/>
          </a:p>
          <a:p>
            <a:pPr indent="0" algn="l">
              <a:lnSpc>
                <a:spcPct val="117000"/>
              </a:lnSpc>
              <a:defRPr/>
            </a:pPr>
            <a:endParaRPr lang="en-US" sz="1100"/>
          </a:p>
          <a:p>
            <a:pPr indent="0" algn="l">
              <a:lnSpc>
                <a:spcPct val="117000"/>
              </a:lnSpc>
              <a:defRPr/>
            </a:pPr>
            <a:r>
              <a:rPr lang="zh-CN" altLang="en-US" sz="2000">
                <a:latin typeface="+mn-ea"/>
                <a:ea typeface="+mn-ea"/>
                <a:cs typeface="+mn-ea"/>
              </a:rPr>
              <a:t>通榆县鸿兴镇小学校</a:t>
            </a:r>
            <a:r>
              <a:rPr lang="en-US" altLang="zh-CN" sz="2000">
                <a:latin typeface="+mn-ea"/>
                <a:ea typeface="+mn-ea"/>
                <a:cs typeface="+mn-ea"/>
              </a:rPr>
              <a:t>  </a:t>
            </a:r>
            <a:r>
              <a:rPr lang="zh-CN" altLang="en-US" sz="2000">
                <a:latin typeface="+mn-ea"/>
                <a:ea typeface="+mn-ea"/>
                <a:cs typeface="+mn-ea"/>
              </a:rPr>
              <a:t>陈燕</a:t>
            </a:r>
            <a:endParaRPr lang="zh-CN" altLang="en-US" sz="2000">
              <a:latin typeface="+mn-ea"/>
              <a:ea typeface="+mn-ea"/>
              <a:cs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3810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课件目录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524000"/>
            <a:ext cx="5207000" cy="1397000"/>
          </a:xfrm>
          <a:prstGeom prst="roundRect">
            <a:avLst>
              <a:gd name="adj" fmla="val 10909"/>
            </a:avLst>
          </a:prstGeom>
          <a:solidFill>
            <a:srgbClr val="FFFCF8">
              <a:alpha val="85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1079500" y="1778000"/>
            <a:ext cx="76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600" b="1" i="0" u="none" strike="noStrike">
                <a:solidFill>
                  <a:srgbClr val="E54D65"/>
                </a:solidFill>
                <a:latin typeface="Noto Serif SC"/>
                <a:ea typeface="Noto Serif SC"/>
                <a:cs typeface="Noto Serif SC"/>
                <a:sym typeface="Noto Serif SC"/>
              </a:rPr>
              <a:t>01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2032000" y="1778000"/>
            <a:ext cx="368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1C1C1C"/>
                </a:solidFill>
                <a:latin typeface="Noto Sans SC"/>
                <a:ea typeface="Noto Sans SC"/>
                <a:cs typeface="Noto Sans SC"/>
                <a:sym typeface="Noto Sans SC"/>
              </a:rPr>
              <a:t>傲雪迎春，笔墨精神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2032000" y="2286000"/>
            <a:ext cx="36830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>
                <a:solidFill>
                  <a:srgbClr val="5A5A5A"/>
                </a:solidFill>
                <a:latin typeface="Noto Serif SC"/>
                <a:ea typeface="Noto Serif SC"/>
                <a:cs typeface="Noto Serif SC"/>
                <a:sym typeface="Noto Serif SC"/>
              </a:rPr>
              <a:t>—— 课程引言与梅花精神初探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762000" y="3175000"/>
            <a:ext cx="5207000" cy="1397000"/>
          </a:xfrm>
          <a:prstGeom prst="roundRect">
            <a:avLst>
              <a:gd name="adj" fmla="val 10909"/>
            </a:avLst>
          </a:prstGeom>
          <a:solidFill>
            <a:srgbClr val="FFFCF8">
              <a:alpha val="85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1079500" y="3429000"/>
            <a:ext cx="76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600" b="1" i="0" u="none" strike="noStrike">
                <a:solidFill>
                  <a:srgbClr val="E54D65"/>
                </a:solidFill>
                <a:latin typeface="Noto Serif SC"/>
                <a:ea typeface="Noto Serif SC"/>
                <a:cs typeface="Noto Serif SC"/>
                <a:sym typeface="Noto Serif SC"/>
              </a:rPr>
              <a:t>02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2032000" y="3429000"/>
            <a:ext cx="368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1C1C1C"/>
                </a:solidFill>
                <a:latin typeface="Noto Sans SC"/>
                <a:ea typeface="Noto Sans SC"/>
                <a:cs typeface="Noto Sans SC"/>
                <a:sym typeface="Noto Sans SC"/>
              </a:rPr>
              <a:t>工欲善其事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2032000" y="3937000"/>
            <a:ext cx="36830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>
                <a:solidFill>
                  <a:srgbClr val="5A5A5A"/>
                </a:solidFill>
                <a:latin typeface="Noto Serif SC"/>
                <a:ea typeface="Noto Serif SC"/>
                <a:cs typeface="Noto Serif SC"/>
                <a:sym typeface="Noto Serif SC"/>
              </a:rPr>
              <a:t>—— 画梅专用工具与宣纸墨锭的准备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762000" y="4826000"/>
            <a:ext cx="5207000" cy="1397000"/>
          </a:xfrm>
          <a:prstGeom prst="roundRect">
            <a:avLst>
              <a:gd name="adj" fmla="val 10909"/>
            </a:avLst>
          </a:prstGeom>
          <a:solidFill>
            <a:srgbClr val="FFFCF8">
              <a:alpha val="85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/>
        </p:nvSpPr>
        <p:spPr>
          <a:xfrm>
            <a:off x="1079500" y="5080000"/>
            <a:ext cx="76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600" b="1" i="0" u="none" strike="noStrike">
                <a:solidFill>
                  <a:srgbClr val="E54D65"/>
                </a:solidFill>
                <a:latin typeface="Noto Serif SC"/>
                <a:ea typeface="Noto Serif SC"/>
                <a:cs typeface="Noto Serif SC"/>
                <a:sym typeface="Noto Serif SC"/>
              </a:rPr>
              <a:t>03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2032000" y="5080000"/>
            <a:ext cx="368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1C1C1C"/>
                </a:solidFill>
                <a:latin typeface="Noto Sans SC"/>
                <a:ea typeface="Noto Sans SC"/>
                <a:cs typeface="Noto Sans SC"/>
                <a:sym typeface="Noto Sans SC"/>
              </a:rPr>
              <a:t>经营位置，意在笔先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2032000" y="5588000"/>
            <a:ext cx="36830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>
                <a:solidFill>
                  <a:srgbClr val="5A5A5A"/>
                </a:solidFill>
                <a:latin typeface="Noto Serif SC"/>
                <a:ea typeface="Noto Serif SC"/>
                <a:cs typeface="Noto Serif SC"/>
                <a:sym typeface="Noto Serif SC"/>
              </a:rPr>
              <a:t>—— 中国画构图法则与梅花布局章法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6223000" y="1524000"/>
            <a:ext cx="5207000" cy="1397000"/>
          </a:xfrm>
          <a:prstGeom prst="roundRect">
            <a:avLst>
              <a:gd name="adj" fmla="val 10909"/>
            </a:avLst>
          </a:prstGeom>
          <a:solidFill>
            <a:srgbClr val="FFFCF8">
              <a:alpha val="85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6" name="AutoShape 16"/>
          <p:cNvSpPr/>
          <p:nvPr/>
        </p:nvSpPr>
        <p:spPr>
          <a:xfrm>
            <a:off x="6540500" y="1778000"/>
            <a:ext cx="76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600" b="1" i="0" u="none" strike="noStrike">
                <a:solidFill>
                  <a:srgbClr val="E54D65"/>
                </a:solidFill>
                <a:latin typeface="Noto Serif SC"/>
                <a:ea typeface="Noto Serif SC"/>
                <a:cs typeface="Noto Serif SC"/>
                <a:sym typeface="Noto Serif SC"/>
              </a:rPr>
              <a:t>04</a:t>
            </a:r>
            <a:endParaRPr lang="en-US" sz="1100"/>
          </a:p>
        </p:txBody>
      </p:sp>
      <p:sp>
        <p:nvSpPr>
          <p:cNvPr id="17" name="AutoShape 17"/>
          <p:cNvSpPr/>
          <p:nvPr/>
        </p:nvSpPr>
        <p:spPr>
          <a:xfrm>
            <a:off x="7493000" y="1778000"/>
            <a:ext cx="368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1C1C1C"/>
                </a:solidFill>
                <a:latin typeface="Noto Sans SC"/>
                <a:ea typeface="Noto Sans SC"/>
                <a:cs typeface="Noto Sans SC"/>
                <a:sym typeface="Noto Sans SC"/>
              </a:rPr>
              <a:t>疏影暗香，诗意栖居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7493000" y="2286000"/>
            <a:ext cx="36830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>
                <a:solidFill>
                  <a:srgbClr val="5A5A5A"/>
                </a:solidFill>
                <a:latin typeface="Noto Serif SC"/>
                <a:ea typeface="Noto Serif SC"/>
                <a:cs typeface="Noto Serif SC"/>
                <a:sym typeface="Noto Serif SC"/>
              </a:rPr>
              <a:t>—— 梅花的文化意蕴与经典诗词意象</a:t>
            </a:r>
            <a:endParaRPr lang="en-US" sz="1100"/>
          </a:p>
        </p:txBody>
      </p:sp>
      <p:sp>
        <p:nvSpPr>
          <p:cNvPr id="19" name="AutoShape 19"/>
          <p:cNvSpPr/>
          <p:nvPr/>
        </p:nvSpPr>
        <p:spPr>
          <a:xfrm>
            <a:off x="6223000" y="3175000"/>
            <a:ext cx="5207000" cy="1397000"/>
          </a:xfrm>
          <a:prstGeom prst="roundRect">
            <a:avLst>
              <a:gd name="adj" fmla="val 10909"/>
            </a:avLst>
          </a:prstGeom>
          <a:solidFill>
            <a:srgbClr val="FFFCF8">
              <a:alpha val="85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0" name="AutoShape 20"/>
          <p:cNvSpPr/>
          <p:nvPr/>
        </p:nvSpPr>
        <p:spPr>
          <a:xfrm>
            <a:off x="6540500" y="3429000"/>
            <a:ext cx="76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600" b="1" i="0" u="none" strike="noStrike">
                <a:solidFill>
                  <a:srgbClr val="E54D65"/>
                </a:solidFill>
                <a:latin typeface="Noto Serif SC"/>
                <a:ea typeface="Noto Serif SC"/>
                <a:cs typeface="Noto Serif SC"/>
                <a:sym typeface="Noto Serif SC"/>
              </a:rPr>
              <a:t>05</a:t>
            </a:r>
            <a:endParaRPr lang="en-US" sz="1100"/>
          </a:p>
        </p:txBody>
      </p:sp>
      <p:sp>
        <p:nvSpPr>
          <p:cNvPr id="21" name="AutoShape 21"/>
          <p:cNvSpPr/>
          <p:nvPr/>
        </p:nvSpPr>
        <p:spPr>
          <a:xfrm>
            <a:off x="7493000" y="3429000"/>
            <a:ext cx="368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1C1C1C"/>
                </a:solidFill>
                <a:latin typeface="Noto Sans SC"/>
                <a:ea typeface="Noto Sans SC"/>
                <a:cs typeface="Noto Sans SC"/>
                <a:sym typeface="Noto Sans SC"/>
              </a:rPr>
              <a:t>铁骨暗香，笔墨生辉</a:t>
            </a:r>
            <a:endParaRPr lang="en-US" sz="1100"/>
          </a:p>
        </p:txBody>
      </p:sp>
      <p:sp>
        <p:nvSpPr>
          <p:cNvPr id="22" name="AutoShape 22"/>
          <p:cNvSpPr/>
          <p:nvPr/>
        </p:nvSpPr>
        <p:spPr>
          <a:xfrm>
            <a:off x="7493000" y="3937000"/>
            <a:ext cx="36830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>
                <a:solidFill>
                  <a:srgbClr val="5A5A5A"/>
                </a:solidFill>
                <a:latin typeface="Noto Serif SC"/>
                <a:ea typeface="Noto Serif SC"/>
                <a:cs typeface="Noto Serif SC"/>
                <a:sym typeface="Noto Serif SC"/>
              </a:rPr>
              <a:t>—— 梅枝穿插与花朵点厾的技法详解</a:t>
            </a:r>
            <a:endParaRPr lang="en-US" sz="1100"/>
          </a:p>
        </p:txBody>
      </p:sp>
      <p:sp>
        <p:nvSpPr>
          <p:cNvPr id="23" name="AutoShape 23"/>
          <p:cNvSpPr/>
          <p:nvPr/>
        </p:nvSpPr>
        <p:spPr>
          <a:xfrm>
            <a:off x="6223000" y="4826000"/>
            <a:ext cx="5207000" cy="1397000"/>
          </a:xfrm>
          <a:prstGeom prst="roundRect">
            <a:avLst>
              <a:gd name="adj" fmla="val 10909"/>
            </a:avLst>
          </a:prstGeom>
          <a:solidFill>
            <a:srgbClr val="FFFCF8">
              <a:alpha val="85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4" name="AutoShape 24"/>
          <p:cNvSpPr/>
          <p:nvPr/>
        </p:nvSpPr>
        <p:spPr>
          <a:xfrm>
            <a:off x="6540500" y="5080000"/>
            <a:ext cx="76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600" b="1" i="0" u="none" strike="noStrike">
                <a:solidFill>
                  <a:srgbClr val="E54D65"/>
                </a:solidFill>
                <a:latin typeface="Noto Serif SC"/>
                <a:ea typeface="Noto Serif SC"/>
                <a:cs typeface="Noto Serif SC"/>
                <a:sym typeface="Noto Serif SC"/>
              </a:rPr>
              <a:t>06</a:t>
            </a:r>
            <a:endParaRPr lang="en-US" sz="1100"/>
          </a:p>
        </p:txBody>
      </p:sp>
      <p:sp>
        <p:nvSpPr>
          <p:cNvPr id="25" name="AutoShape 25"/>
          <p:cNvSpPr/>
          <p:nvPr/>
        </p:nvSpPr>
        <p:spPr>
          <a:xfrm>
            <a:off x="7493000" y="5080000"/>
            <a:ext cx="368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1C1C1C"/>
                </a:solidFill>
                <a:latin typeface="Noto Sans SC"/>
                <a:ea typeface="Noto Sans SC"/>
                <a:cs typeface="Noto Sans SC"/>
                <a:sym typeface="Noto Sans SC"/>
              </a:rPr>
              <a:t>名家典范，清气长存</a:t>
            </a:r>
            <a:endParaRPr lang="en-US" sz="1100"/>
          </a:p>
        </p:txBody>
      </p:sp>
      <p:sp>
        <p:nvSpPr>
          <p:cNvPr id="26" name="AutoShape 26"/>
          <p:cNvSpPr/>
          <p:nvPr/>
        </p:nvSpPr>
        <p:spPr>
          <a:xfrm>
            <a:off x="7493000" y="5588000"/>
            <a:ext cx="36830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>
                <a:solidFill>
                  <a:srgbClr val="5A5A5A"/>
                </a:solidFill>
                <a:latin typeface="Noto Serif SC"/>
                <a:ea typeface="Noto Serif SC"/>
                <a:cs typeface="Noto Serif SC"/>
                <a:sym typeface="Noto Serif SC"/>
              </a:rPr>
              <a:t>—— 王冕、金农等历代画梅名家作品赏析</a:t>
            </a:r>
            <a:endParaRPr lang="en-US" sz="11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0" y="2032000"/>
            <a:ext cx="1219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壹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0" y="3048000"/>
            <a:ext cx="1219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36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疏影暗香，诗意栖居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0" y="4064000"/>
            <a:ext cx="1219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0" i="0" u="none" strike="noStrike">
                <a:solidFill>
                  <a:srgbClr val="1C1C1C"/>
                </a:solidFill>
                <a:latin typeface="Noto Sans SC"/>
                <a:ea typeface="Noto Sans SC"/>
                <a:cs typeface="Noto Sans SC"/>
                <a:sym typeface="Noto Sans SC"/>
              </a:rPr>
              <a:t>文化意蕴与诗词意象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5461000" y="4953000"/>
            <a:ext cx="1270000" cy="25400"/>
          </a:xfrm>
          <a:prstGeom prst="roundRect">
            <a:avLst>
              <a:gd name="adj" fmla="val 0"/>
            </a:avLst>
          </a:prstGeom>
          <a:solidFill>
            <a:srgbClr val="1C1C1C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5080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梅花的象征意义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206500"/>
            <a:ext cx="6096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3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梅花在中国文化中具有多重象征意义，是坚韧、高洁与希望的化身，亦是中华民族精神的生动写照。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762000" y="1905000"/>
            <a:ext cx="2921000" cy="1524000"/>
          </a:xfrm>
          <a:prstGeom prst="roundRect">
            <a:avLst>
              <a:gd name="adj" fmla="val 8333"/>
            </a:avLst>
          </a:prstGeom>
          <a:solidFill>
            <a:srgbClr val="FFFDF5">
              <a:alpha val="90000"/>
            </a:srgbClr>
          </a:solidFill>
          <a:ln w="12700" cap="flat" cmpd="sng">
            <a:solidFill>
              <a:srgbClr val="DCDCDC">
                <a:alpha val="100000"/>
              </a:srgbClr>
            </a:solidFill>
            <a:prstDash val="solid"/>
            <a:round/>
          </a:ln>
          <a:effectLst>
            <a:outerShdw blurRad="101600" dist="25400" dir="2700000" algn="tl" rotWithShape="0">
              <a:srgbClr val="000000">
                <a:alpha val="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2500" y="2095500"/>
            <a:ext cx="457200" cy="4572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1524000" y="2095500"/>
            <a:ext cx="2032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坚韧不拔 · 君子之风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1524000" y="2476500"/>
            <a:ext cx="19685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100" b="0" i="0" u="none" strike="noStrike">
                <a:solidFill>
                  <a:srgbClr val="646464"/>
                </a:solidFill>
                <a:latin typeface="Noto Serif SC"/>
                <a:ea typeface="Noto Serif SC"/>
                <a:cs typeface="Noto Serif SC"/>
                <a:sym typeface="Noto Serif SC"/>
              </a:rPr>
              <a:t>迎霜傲雪，不畏严寒。象征在逆境中坚守节操、百折不挠的精神力量。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3937000" y="1905000"/>
            <a:ext cx="2921000" cy="1524000"/>
          </a:xfrm>
          <a:prstGeom prst="roundRect">
            <a:avLst>
              <a:gd name="adj" fmla="val 8333"/>
            </a:avLst>
          </a:prstGeom>
          <a:solidFill>
            <a:srgbClr val="FFFDF5">
              <a:alpha val="90000"/>
            </a:srgbClr>
          </a:solidFill>
          <a:ln w="12700" cap="flat" cmpd="sng">
            <a:solidFill>
              <a:srgbClr val="DCDCDC">
                <a:alpha val="100000"/>
              </a:srgbClr>
            </a:solidFill>
            <a:prstDash val="solid"/>
            <a:round/>
          </a:ln>
          <a:effectLst>
            <a:outerShdw blurRad="101600" dist="25400" dir="2700000" algn="tl" rotWithShape="0">
              <a:srgbClr val="000000">
                <a:alpha val="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127500" y="2095500"/>
            <a:ext cx="457200" cy="457200"/>
          </a:xfrm>
          <a:prstGeom prst="rect">
            <a:avLst/>
          </a:prstGeom>
        </p:spPr>
      </p:pic>
      <p:sp>
        <p:nvSpPr>
          <p:cNvPr id="11" name="AutoShape 11"/>
          <p:cNvSpPr/>
          <p:nvPr/>
        </p:nvSpPr>
        <p:spPr>
          <a:xfrm>
            <a:off x="4699000" y="2095500"/>
            <a:ext cx="2032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高洁自守 · 隐士情怀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4699000" y="2476500"/>
            <a:ext cx="19685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100" b="0" i="0" u="none" strike="noStrike">
                <a:solidFill>
                  <a:srgbClr val="646464"/>
                </a:solidFill>
                <a:latin typeface="Noto Serif SC"/>
                <a:ea typeface="Noto Serif SC"/>
                <a:cs typeface="Noto Serif SC"/>
                <a:sym typeface="Noto Serif SC"/>
              </a:rPr>
              <a:t>不与群芳争艳，淡雅清幽。象征文人雅士淡泊名利、超然物外的情怀。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762000" y="3683000"/>
            <a:ext cx="2921000" cy="1524000"/>
          </a:xfrm>
          <a:prstGeom prst="roundRect">
            <a:avLst>
              <a:gd name="adj" fmla="val 8333"/>
            </a:avLst>
          </a:prstGeom>
          <a:solidFill>
            <a:srgbClr val="FFFDF5">
              <a:alpha val="90000"/>
            </a:srgbClr>
          </a:solidFill>
          <a:ln w="12700" cap="flat" cmpd="sng">
            <a:solidFill>
              <a:srgbClr val="DCDCDC">
                <a:alpha val="100000"/>
              </a:srgbClr>
            </a:solidFill>
            <a:prstDash val="solid"/>
            <a:round/>
          </a:ln>
          <a:effectLst>
            <a:outerShdw blurRad="101600" dist="25400" dir="2700000" algn="tl" rotWithShape="0">
              <a:srgbClr val="000000">
                <a:alpha val="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4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52500" y="3873500"/>
            <a:ext cx="457200" cy="457200"/>
          </a:xfrm>
          <a:prstGeom prst="rect">
            <a:avLst/>
          </a:prstGeom>
        </p:spPr>
      </p:pic>
      <p:sp>
        <p:nvSpPr>
          <p:cNvPr id="15" name="AutoShape 15"/>
          <p:cNvSpPr/>
          <p:nvPr/>
        </p:nvSpPr>
        <p:spPr>
          <a:xfrm>
            <a:off x="1524000" y="3873500"/>
            <a:ext cx="2032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报春使者 · 希望象征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1524000" y="4254500"/>
            <a:ext cx="19685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100" b="0" i="0" u="none" strike="noStrike">
                <a:solidFill>
                  <a:srgbClr val="646464"/>
                </a:solidFill>
                <a:latin typeface="Noto Serif SC"/>
                <a:ea typeface="Noto Serif SC"/>
                <a:cs typeface="Noto Serif SC"/>
                <a:sym typeface="Noto Serif SC"/>
              </a:rPr>
              <a:t>作为春天的第一个信号，预示严冬将尽、万物复苏的无限希望。</a:t>
            </a:r>
            <a:endParaRPr lang="en-US" sz="1100"/>
          </a:p>
        </p:txBody>
      </p:sp>
      <p:sp>
        <p:nvSpPr>
          <p:cNvPr id="17" name="AutoShape 17"/>
          <p:cNvSpPr/>
          <p:nvPr/>
        </p:nvSpPr>
        <p:spPr>
          <a:xfrm>
            <a:off x="3937000" y="3683000"/>
            <a:ext cx="2921000" cy="1524000"/>
          </a:xfrm>
          <a:prstGeom prst="roundRect">
            <a:avLst>
              <a:gd name="adj" fmla="val 8333"/>
            </a:avLst>
          </a:prstGeom>
          <a:solidFill>
            <a:srgbClr val="FFFDF5">
              <a:alpha val="90000"/>
            </a:srgbClr>
          </a:solidFill>
          <a:ln w="12700" cap="flat" cmpd="sng">
            <a:solidFill>
              <a:srgbClr val="DCDCDC">
                <a:alpha val="100000"/>
              </a:srgbClr>
            </a:solidFill>
            <a:prstDash val="solid"/>
            <a:round/>
          </a:ln>
          <a:effectLst>
            <a:outerShdw blurRad="101600" dist="25400" dir="2700000" algn="tl" rotWithShape="0">
              <a:srgbClr val="000000">
                <a:alpha val="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8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127500" y="3873500"/>
            <a:ext cx="457200" cy="457200"/>
          </a:xfrm>
          <a:prstGeom prst="rect">
            <a:avLst/>
          </a:prstGeom>
        </p:spPr>
      </p:pic>
      <p:sp>
        <p:nvSpPr>
          <p:cNvPr id="19" name="AutoShape 19"/>
          <p:cNvSpPr/>
          <p:nvPr/>
        </p:nvSpPr>
        <p:spPr>
          <a:xfrm>
            <a:off x="4699000" y="3873500"/>
            <a:ext cx="2032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五福齐聚 · 吉祥寓意</a:t>
            </a:r>
            <a:endParaRPr lang="en-US" sz="1100"/>
          </a:p>
        </p:txBody>
      </p:sp>
      <p:sp>
        <p:nvSpPr>
          <p:cNvPr id="20" name="AutoShape 20"/>
          <p:cNvSpPr/>
          <p:nvPr/>
        </p:nvSpPr>
        <p:spPr>
          <a:xfrm>
            <a:off x="4699000" y="4254500"/>
            <a:ext cx="19685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100" b="0" i="0" u="none" strike="noStrike">
                <a:solidFill>
                  <a:srgbClr val="646464"/>
                </a:solidFill>
                <a:latin typeface="Noto Serif SC"/>
                <a:ea typeface="Noto Serif SC"/>
                <a:cs typeface="Noto Serif SC"/>
                <a:sym typeface="Noto Serif SC"/>
              </a:rPr>
              <a:t>五片花瓣被赋予“快乐、幸福、长寿、顺利、和平”的美好祝福。</a:t>
            </a:r>
            <a:endParaRPr lang="en-US" sz="1100"/>
          </a:p>
        </p:txBody>
      </p:sp>
      <p:sp>
        <p:nvSpPr>
          <p:cNvPr id="21" name="AutoShape 21"/>
          <p:cNvSpPr/>
          <p:nvPr/>
        </p:nvSpPr>
        <p:spPr>
          <a:xfrm>
            <a:off x="762000" y="5588000"/>
            <a:ext cx="609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C0392B"/>
                </a:solidFill>
                <a:latin typeface="Noto Serif SC"/>
                <a:ea typeface="Noto Serif SC"/>
                <a:cs typeface="Noto Serif SC"/>
                <a:sym typeface="Noto Serif SC"/>
              </a:rPr>
              <a:t>“ 万花敢向雪中出，一树独先天下春 ”</a:t>
            </a:r>
            <a:endParaRPr lang="en-US" sz="1100"/>
          </a:p>
        </p:txBody>
      </p:sp>
      <p:pic>
        <p:nvPicPr>
          <p:cNvPr id="22" name="Picture 22"/>
          <p:cNvPicPr>
            <a:picLocks noChangeAspect="1"/>
          </p:cNvPicPr>
          <p:nvPr/>
        </p:nvPicPr>
        <p:blipFill>
          <a:blip r:embed="rId10"/>
          <a:srcRect t="10663" b="10663"/>
          <a:stretch>
            <a:fillRect/>
          </a:stretch>
        </p:blipFill>
        <p:spPr>
          <a:xfrm>
            <a:off x="7239000" y="1778000"/>
            <a:ext cx="3556000" cy="4318000"/>
          </a:xfrm>
          <a:prstGeom prst="roundRect">
            <a:avLst>
              <a:gd name="adj" fmla="val 5714"/>
            </a:avLst>
          </a:prstGeom>
          <a:noFill/>
          <a:ln w="25400" cap="flat" cmpd="sng">
            <a:solidFill>
              <a:srgbClr val="FFFFFF">
                <a:alpha val="80000"/>
              </a:srgbClr>
            </a:solidFill>
            <a:prstDash val="solid"/>
            <a:round/>
          </a:ln>
          <a:effectLst>
            <a:outerShdw blurRad="203200" dist="76200" dir="2700000" algn="tl" rotWithShape="0">
              <a:srgbClr val="000000">
                <a:alpha val="1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508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经典咏梅诗词（一）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270000"/>
            <a:ext cx="5207000" cy="5080000"/>
          </a:xfrm>
          <a:prstGeom prst="roundRect">
            <a:avLst>
              <a:gd name="adj" fmla="val 3000"/>
            </a:avLst>
          </a:prstGeom>
          <a:solidFill>
            <a:srgbClr val="FFFFFF">
              <a:alpha val="85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 l="22553" r="22553"/>
          <a:stretch>
            <a:fillRect/>
          </a:stretch>
        </p:blipFill>
        <p:spPr>
          <a:xfrm>
            <a:off x="1016000" y="1524000"/>
            <a:ext cx="1905000" cy="2413000"/>
          </a:xfrm>
          <a:prstGeom prst="roundRect">
            <a:avLst>
              <a:gd name="adj" fmla="val 10666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6" name="AutoShape 6"/>
          <p:cNvSpPr/>
          <p:nvPr/>
        </p:nvSpPr>
        <p:spPr>
          <a:xfrm>
            <a:off x="3048000" y="1651000"/>
            <a:ext cx="2286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2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《梅花》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3048000" y="2159000"/>
            <a:ext cx="22860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>
                <a:solidFill>
                  <a:srgbClr val="646464"/>
                </a:solidFill>
                <a:latin typeface="Noto Serif SC"/>
                <a:ea typeface="Noto Serif SC"/>
                <a:cs typeface="Noto Serif SC"/>
                <a:sym typeface="Noto Serif SC"/>
              </a:rPr>
              <a:t>王安石 · 北宋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3048000" y="2667000"/>
            <a:ext cx="2286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33000"/>
              </a:lnSpc>
              <a:defRPr/>
            </a:pPr>
            <a:r>
              <a:rPr lang="en-US" sz="1200" b="0" i="0" u="none" strike="noStrike">
                <a:solidFill>
                  <a:srgbClr val="323232"/>
                </a:solidFill>
                <a:latin typeface="Noto Serif SC"/>
                <a:ea typeface="Noto Serif SC"/>
                <a:cs typeface="Noto Serif SC"/>
                <a:sym typeface="Noto Serif SC"/>
              </a:rPr>
              <a:t>墙角数枝梅，凌寒独自开。</a:t>
            </a:r>
            <a:br>
              <a:rPr lang="en-US" sz="1200" b="0" i="0" u="none" strike="noStrike">
                <a:solidFill>
                  <a:srgbClr val="323232"/>
                </a:solidFill>
                <a:latin typeface="Noto Serif SC"/>
                <a:ea typeface="Noto Serif SC"/>
                <a:cs typeface="Noto Serif SC"/>
                <a:sym typeface="Noto Serif SC"/>
              </a:rPr>
            </a:br>
            <a:r>
              <a:rPr lang="en-US" sz="1200" b="0" i="0" u="none" strike="noStrike">
                <a:solidFill>
                  <a:srgbClr val="323232"/>
                </a:solidFill>
                <a:latin typeface="Noto Serif SC"/>
                <a:ea typeface="Noto Serif SC"/>
                <a:cs typeface="Noto Serif SC"/>
                <a:sym typeface="Noto Serif SC"/>
              </a:rPr>
              <a:t>遥知不是雪，为有暗香来。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1016000" y="4191000"/>
            <a:ext cx="4699000" cy="1524000"/>
          </a:xfrm>
          <a:prstGeom prst="roundRect">
            <a:avLst>
              <a:gd name="adj" fmla="val 8333"/>
            </a:avLst>
          </a:prstGeom>
          <a:solidFill>
            <a:srgbClr val="F5F5F5">
              <a:alpha val="9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0" name="AutoShape 10"/>
          <p:cNvSpPr/>
          <p:nvPr/>
        </p:nvSpPr>
        <p:spPr>
          <a:xfrm>
            <a:off x="1206500" y="4381500"/>
            <a:ext cx="4318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2D2D2D"/>
                </a:solidFill>
                <a:latin typeface="Noto Serif SC"/>
                <a:ea typeface="Noto Serif SC"/>
                <a:cs typeface="Noto Serif SC"/>
                <a:sym typeface="Noto Serif SC"/>
              </a:rPr>
              <a:t>✦ 诗词赏析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1206500" y="4826000"/>
            <a:ext cx="431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100" b="0" i="0" u="none" strike="noStrike">
                <a:solidFill>
                  <a:srgbClr val="505050"/>
                </a:solidFill>
                <a:latin typeface="Noto Serif SC"/>
                <a:ea typeface="Noto Serif SC"/>
                <a:cs typeface="Noto Serif SC"/>
                <a:sym typeface="Noto Serif SC"/>
              </a:rPr>
              <a:t>全诗以极简笔触勾勒出梅花在严寒中独自绽放的孤高清绝。“凌寒独自开”彰显了其坚韧不屈的品格，“暗香来”则通过嗅觉写出了梅花的清幽之美，意境深远。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6223000" y="1270000"/>
            <a:ext cx="5207000" cy="5080000"/>
          </a:xfrm>
          <a:prstGeom prst="roundRect">
            <a:avLst>
              <a:gd name="adj" fmla="val 3000"/>
            </a:avLst>
          </a:prstGeom>
          <a:solidFill>
            <a:srgbClr val="FFFFFF">
              <a:alpha val="85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3"/>
          <a:srcRect l="8700" r="8700"/>
          <a:stretch>
            <a:fillRect/>
          </a:stretch>
        </p:blipFill>
        <p:spPr>
          <a:xfrm>
            <a:off x="6477000" y="1524000"/>
            <a:ext cx="1905000" cy="2413000"/>
          </a:xfrm>
          <a:prstGeom prst="roundRect">
            <a:avLst>
              <a:gd name="adj" fmla="val 10666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14" name="AutoShape 14"/>
          <p:cNvSpPr/>
          <p:nvPr/>
        </p:nvSpPr>
        <p:spPr>
          <a:xfrm>
            <a:off x="8509000" y="1651000"/>
            <a:ext cx="2286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2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《山园小梅》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8509000" y="2159000"/>
            <a:ext cx="22860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>
                <a:solidFill>
                  <a:srgbClr val="646464"/>
                </a:solidFill>
                <a:latin typeface="Noto Serif SC"/>
                <a:ea typeface="Noto Serif SC"/>
                <a:cs typeface="Noto Serif SC"/>
                <a:sym typeface="Noto Serif SC"/>
              </a:rPr>
              <a:t>林逋 · 北宋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8509000" y="2667000"/>
            <a:ext cx="2286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>
                <a:solidFill>
                  <a:srgbClr val="323232"/>
                </a:solidFill>
                <a:latin typeface="Noto Serif SC"/>
                <a:ea typeface="Noto Serif SC"/>
                <a:cs typeface="Noto Serif SC"/>
                <a:sym typeface="Noto Serif SC"/>
              </a:rPr>
              <a:t>众芳摇落独暄妍，占尽风情向小园。</a:t>
            </a:r>
            <a:br>
              <a:rPr lang="en-US" sz="1200" b="0" i="0" u="none" strike="noStrike">
                <a:solidFill>
                  <a:srgbClr val="323232"/>
                </a:solidFill>
                <a:latin typeface="Noto Serif SC"/>
                <a:ea typeface="Noto Serif SC"/>
                <a:cs typeface="Noto Serif SC"/>
                <a:sym typeface="Noto Serif SC"/>
              </a:rPr>
            </a:br>
            <a:r>
              <a:rPr lang="en-US" sz="1200" b="0" i="0" u="none" strike="noStrike">
                <a:solidFill>
                  <a:srgbClr val="323232"/>
                </a:solidFill>
                <a:latin typeface="Noto Serif SC"/>
                <a:ea typeface="Noto Serif SC"/>
                <a:cs typeface="Noto Serif SC"/>
                <a:sym typeface="Noto Serif SC"/>
              </a:rPr>
              <a:t>疏影横斜水清浅，暗香浮动月黄昏。</a:t>
            </a:r>
            <a:endParaRPr lang="en-US" sz="1100"/>
          </a:p>
        </p:txBody>
      </p:sp>
      <p:sp>
        <p:nvSpPr>
          <p:cNvPr id="17" name="AutoShape 17"/>
          <p:cNvSpPr/>
          <p:nvPr/>
        </p:nvSpPr>
        <p:spPr>
          <a:xfrm>
            <a:off x="6477000" y="4191000"/>
            <a:ext cx="4699000" cy="1524000"/>
          </a:xfrm>
          <a:prstGeom prst="roundRect">
            <a:avLst>
              <a:gd name="adj" fmla="val 8333"/>
            </a:avLst>
          </a:prstGeom>
          <a:solidFill>
            <a:srgbClr val="F5F5F5">
              <a:alpha val="9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8" name="AutoShape 18"/>
          <p:cNvSpPr/>
          <p:nvPr/>
        </p:nvSpPr>
        <p:spPr>
          <a:xfrm>
            <a:off x="6667500" y="4381500"/>
            <a:ext cx="4318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2D2D2D"/>
                </a:solidFill>
                <a:latin typeface="Noto Serif SC"/>
                <a:ea typeface="Noto Serif SC"/>
                <a:cs typeface="Noto Serif SC"/>
                <a:sym typeface="Noto Serif SC"/>
              </a:rPr>
              <a:t>✦ 诗词赏析</a:t>
            </a:r>
            <a:endParaRPr lang="en-US" sz="1100"/>
          </a:p>
        </p:txBody>
      </p:sp>
      <p:sp>
        <p:nvSpPr>
          <p:cNvPr id="19" name="AutoShape 19"/>
          <p:cNvSpPr/>
          <p:nvPr/>
        </p:nvSpPr>
        <p:spPr>
          <a:xfrm>
            <a:off x="6667500" y="4826000"/>
            <a:ext cx="4318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100" b="0" i="0" u="none" strike="noStrike">
                <a:solidFill>
                  <a:srgbClr val="505050"/>
                </a:solidFill>
                <a:latin typeface="Noto Serif SC"/>
                <a:ea typeface="Noto Serif SC"/>
                <a:cs typeface="Noto Serif SC"/>
                <a:sym typeface="Noto Serif SC"/>
              </a:rPr>
              <a:t>“疏影横斜”与“暗香浮动”是千古咏梅的绝唱。诗人精准捕捉了月光下水边梅花的朦胧美与清幽神韵，不仅成为咏梅的经典范式，更奠定了后世文人画梅、赏梅的审美基调。</a:t>
            </a:r>
            <a:endParaRPr lang="en-US" sz="11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508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经典咏梅诗词（二）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397000"/>
            <a:ext cx="3302000" cy="4953000"/>
          </a:xfrm>
          <a:prstGeom prst="roundRect">
            <a:avLst>
              <a:gd name="adj" fmla="val 4615"/>
            </a:avLst>
          </a:prstGeom>
          <a:solidFill>
            <a:srgbClr val="FFFFFF">
              <a:alpha val="88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t="26441" b="26441"/>
          <a:stretch>
            <a:fillRect/>
          </a:stretch>
        </p:blipFill>
        <p:spPr>
          <a:xfrm>
            <a:off x="1016000" y="1651000"/>
            <a:ext cx="2794000" cy="2159000"/>
          </a:xfrm>
          <a:prstGeom prst="roundRect">
            <a:avLst>
              <a:gd name="adj" fmla="val 9411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5" name="AutoShape 5"/>
          <p:cNvSpPr/>
          <p:nvPr/>
        </p:nvSpPr>
        <p:spPr>
          <a:xfrm>
            <a:off x="1016000" y="39370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《卜算子·咏梅》 — 陆游（宋）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1016000" y="4445000"/>
            <a:ext cx="2794000" cy="635000"/>
          </a:xfrm>
          <a:prstGeom prst="roundRect">
            <a:avLst>
              <a:gd name="adj" fmla="val 16000"/>
            </a:avLst>
          </a:prstGeom>
          <a:solidFill>
            <a:srgbClr val="F7F7F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7" name="AutoShape 7"/>
          <p:cNvSpPr/>
          <p:nvPr/>
        </p:nvSpPr>
        <p:spPr>
          <a:xfrm>
            <a:off x="1143000" y="4546600"/>
            <a:ext cx="2540000" cy="431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00000"/>
              </a:lnSpc>
              <a:defRPr/>
            </a:pPr>
            <a:r>
              <a:rPr lang="en-US" sz="1300" b="0" i="0" u="none" strike="noStrike">
                <a:solidFill>
                  <a:srgbClr val="4A4A4A"/>
                </a:solidFill>
                <a:latin typeface="Kaiti SC"/>
                <a:ea typeface="Kaiti SC"/>
                <a:cs typeface="Kaiti SC"/>
                <a:sym typeface="Kaiti SC"/>
              </a:rPr>
              <a:t>“零落成泥碾作尘，</a:t>
            </a:r>
            <a:br>
              <a:rPr lang="en-US" sz="1300" b="0" i="0" u="none" strike="noStrike">
                <a:solidFill>
                  <a:srgbClr val="4A4A4A"/>
                </a:solidFill>
                <a:latin typeface="Kaiti SC"/>
                <a:ea typeface="Kaiti SC"/>
                <a:cs typeface="Kaiti SC"/>
                <a:sym typeface="Kaiti SC"/>
              </a:rPr>
            </a:br>
            <a:r>
              <a:rPr lang="en-US" sz="1300" b="0" i="0" u="none" strike="noStrike">
                <a:solidFill>
                  <a:srgbClr val="4A4A4A"/>
                </a:solidFill>
                <a:latin typeface="Kaiti SC"/>
                <a:ea typeface="Kaiti SC"/>
                <a:cs typeface="Kaiti SC"/>
                <a:sym typeface="Kaiti SC"/>
              </a:rPr>
              <a:t>只有香如故。”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1016000" y="5207000"/>
            <a:ext cx="2794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100" b="0" i="0" u="none" strike="noStrike">
                <a:solidFill>
                  <a:srgbClr val="5A5A5A"/>
                </a:solidFill>
                <a:latin typeface="Noto Serif SC"/>
                <a:ea typeface="Noto Serif SC"/>
                <a:cs typeface="Noto Serif SC"/>
                <a:sym typeface="Noto Serif SC"/>
              </a:rPr>
              <a:t>借梅花表达怀才不遇的悲愤与坚守，即便零落成泥，香气依然如故，是坚贞不屈品格的绝佳写照。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4445000" y="1397000"/>
            <a:ext cx="3302000" cy="4953000"/>
          </a:xfrm>
          <a:prstGeom prst="roundRect">
            <a:avLst>
              <a:gd name="adj" fmla="val 4615"/>
            </a:avLst>
          </a:prstGeom>
          <a:solidFill>
            <a:srgbClr val="FFFFFF">
              <a:alpha val="88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0" name="Picture 10"/>
          <p:cNvPicPr>
            <a:picLocks noChangeAspect="1"/>
          </p:cNvPicPr>
          <p:nvPr/>
        </p:nvPicPr>
        <p:blipFill>
          <a:blip r:embed="rId3"/>
          <a:srcRect t="22042" b="22042"/>
          <a:stretch>
            <a:fillRect/>
          </a:stretch>
        </p:blipFill>
        <p:spPr>
          <a:xfrm>
            <a:off x="4699000" y="1651000"/>
            <a:ext cx="2794000" cy="2159000"/>
          </a:xfrm>
          <a:prstGeom prst="roundRect">
            <a:avLst>
              <a:gd name="adj" fmla="val 9411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11" name="AutoShape 11"/>
          <p:cNvSpPr/>
          <p:nvPr/>
        </p:nvSpPr>
        <p:spPr>
          <a:xfrm>
            <a:off x="4699000" y="39370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《墨梅》 — 王冕（元）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4699000" y="4445000"/>
            <a:ext cx="2794000" cy="635000"/>
          </a:xfrm>
          <a:prstGeom prst="roundRect">
            <a:avLst>
              <a:gd name="adj" fmla="val 16000"/>
            </a:avLst>
          </a:prstGeom>
          <a:solidFill>
            <a:srgbClr val="F7F7F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3" name="AutoShape 13"/>
          <p:cNvSpPr/>
          <p:nvPr/>
        </p:nvSpPr>
        <p:spPr>
          <a:xfrm>
            <a:off x="4826000" y="4546600"/>
            <a:ext cx="2540000" cy="431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00000"/>
              </a:lnSpc>
              <a:defRPr/>
            </a:pPr>
            <a:r>
              <a:rPr lang="en-US" sz="1300" b="0" i="0" u="none" strike="noStrike">
                <a:solidFill>
                  <a:srgbClr val="4A4A4A"/>
                </a:solidFill>
                <a:latin typeface="Kaiti SC"/>
                <a:ea typeface="Kaiti SC"/>
                <a:cs typeface="Kaiti SC"/>
                <a:sym typeface="Kaiti SC"/>
              </a:rPr>
              <a:t>“不要人夸颜色好，</a:t>
            </a:r>
            <a:br>
              <a:rPr lang="en-US" sz="1300" b="0" i="0" u="none" strike="noStrike">
                <a:solidFill>
                  <a:srgbClr val="4A4A4A"/>
                </a:solidFill>
                <a:latin typeface="Kaiti SC"/>
                <a:ea typeface="Kaiti SC"/>
                <a:cs typeface="Kaiti SC"/>
                <a:sym typeface="Kaiti SC"/>
              </a:rPr>
            </a:br>
            <a:r>
              <a:rPr lang="en-US" sz="1300" b="0" i="0" u="none" strike="noStrike">
                <a:solidFill>
                  <a:srgbClr val="4A4A4A"/>
                </a:solidFill>
                <a:latin typeface="Kaiti SC"/>
                <a:ea typeface="Kaiti SC"/>
                <a:cs typeface="Kaiti SC"/>
                <a:sym typeface="Kaiti SC"/>
              </a:rPr>
              <a:t>只留清气满乾坤。”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4699000" y="5207000"/>
            <a:ext cx="2794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100" b="0" i="0" u="none" strike="noStrike">
                <a:solidFill>
                  <a:srgbClr val="5A5A5A"/>
                </a:solidFill>
                <a:latin typeface="Noto Serif SC"/>
                <a:ea typeface="Noto Serif SC"/>
                <a:cs typeface="Noto Serif SC"/>
                <a:sym typeface="Noto Serif SC"/>
              </a:rPr>
              <a:t>这是一首自题画诗，阐明了墨梅“重神韵、轻形似”的审美追求，不求外在艳丽，只愿留存内在的清高之气。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8128000" y="1397000"/>
            <a:ext cx="3302000" cy="4953000"/>
          </a:xfrm>
          <a:prstGeom prst="roundRect">
            <a:avLst>
              <a:gd name="adj" fmla="val 4615"/>
            </a:avLst>
          </a:prstGeom>
          <a:solidFill>
            <a:srgbClr val="FFFFFF">
              <a:alpha val="88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4"/>
          <a:srcRect t="18869" b="18869"/>
          <a:stretch>
            <a:fillRect/>
          </a:stretch>
        </p:blipFill>
        <p:spPr>
          <a:xfrm>
            <a:off x="8382000" y="1651000"/>
            <a:ext cx="2794000" cy="2159000"/>
          </a:xfrm>
          <a:prstGeom prst="roundRect">
            <a:avLst>
              <a:gd name="adj" fmla="val 9411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17" name="AutoShape 17"/>
          <p:cNvSpPr/>
          <p:nvPr/>
        </p:nvSpPr>
        <p:spPr>
          <a:xfrm>
            <a:off x="8382000" y="39370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《卜算子·咏梅》 — 毛泽东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8382000" y="4445000"/>
            <a:ext cx="2794000" cy="762000"/>
          </a:xfrm>
          <a:prstGeom prst="roundRect">
            <a:avLst>
              <a:gd name="adj" fmla="val 13333"/>
            </a:avLst>
          </a:prstGeom>
          <a:solidFill>
            <a:srgbClr val="F7F7F7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9" name="AutoShape 19"/>
          <p:cNvSpPr/>
          <p:nvPr/>
        </p:nvSpPr>
        <p:spPr>
          <a:xfrm>
            <a:off x="8509000" y="4546600"/>
            <a:ext cx="2540000" cy="558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00000"/>
              </a:lnSpc>
              <a:defRPr/>
            </a:pPr>
            <a:r>
              <a:rPr lang="en-US" sz="1300" b="0" i="0" u="none" strike="noStrike">
                <a:solidFill>
                  <a:srgbClr val="4A4A4A"/>
                </a:solidFill>
                <a:latin typeface="Kaiti SC"/>
                <a:ea typeface="Kaiti SC"/>
                <a:cs typeface="Kaiti SC"/>
                <a:sym typeface="Kaiti SC"/>
              </a:rPr>
              <a:t>“俏也不争春，只把春来报。</a:t>
            </a:r>
            <a:br>
              <a:rPr lang="en-US" sz="1300" b="0" i="0" u="none" strike="noStrike">
                <a:solidFill>
                  <a:srgbClr val="4A4A4A"/>
                </a:solidFill>
                <a:latin typeface="Kaiti SC"/>
                <a:ea typeface="Kaiti SC"/>
                <a:cs typeface="Kaiti SC"/>
                <a:sym typeface="Kaiti SC"/>
              </a:rPr>
            </a:br>
            <a:r>
              <a:rPr lang="en-US" sz="1300" b="0" i="0" u="none" strike="noStrike">
                <a:solidFill>
                  <a:srgbClr val="4A4A4A"/>
                </a:solidFill>
                <a:latin typeface="Kaiti SC"/>
                <a:ea typeface="Kaiti SC"/>
                <a:cs typeface="Kaiti SC"/>
                <a:sym typeface="Kaiti SC"/>
              </a:rPr>
              <a:t>待到山花烂漫时，她在丛中笑。”</a:t>
            </a:r>
            <a:endParaRPr lang="en-US" sz="1100"/>
          </a:p>
        </p:txBody>
      </p:sp>
      <p:sp>
        <p:nvSpPr>
          <p:cNvPr id="20" name="AutoShape 20"/>
          <p:cNvSpPr/>
          <p:nvPr/>
        </p:nvSpPr>
        <p:spPr>
          <a:xfrm>
            <a:off x="8382000" y="5334000"/>
            <a:ext cx="2794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100" b="0" i="0" u="none" strike="noStrike">
                <a:solidFill>
                  <a:srgbClr val="5A5A5A"/>
                </a:solidFill>
                <a:latin typeface="Noto Serif SC"/>
                <a:ea typeface="Noto Serif SC"/>
                <a:cs typeface="Noto Serif SC"/>
                <a:sym typeface="Noto Serif SC"/>
              </a:rPr>
              <a:t>赋予梅花全新的时代精神，生动体现了共产党人无私奉献、乐观豪迈的革命乐观主义情怀。</a:t>
            </a:r>
            <a:endParaRPr lang="en-US" sz="11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0" y="1905000"/>
            <a:ext cx="12192000" cy="152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00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贰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0" y="3683000"/>
            <a:ext cx="1219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3600" b="1" i="0" u="none" strike="noStrike" spc="400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工欲善其事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0" y="4699000"/>
            <a:ext cx="1219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0" i="0" u="none" strike="noStrike" spc="200">
                <a:solidFill>
                  <a:srgbClr val="1C1C1C"/>
                </a:solidFill>
                <a:latin typeface="Noto Sans SC"/>
                <a:ea typeface="Noto Sans SC"/>
                <a:cs typeface="Noto Sans SC"/>
                <a:sym typeface="Noto Sans SC"/>
              </a:rPr>
              <a:t>画梅工具与材料准备</a:t>
            </a:r>
            <a:endParaRPr lang="en-US" sz="11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画梅工具：笔、墨、纸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397000"/>
            <a:ext cx="3302000" cy="4826000"/>
          </a:xfrm>
          <a:prstGeom prst="roundRect">
            <a:avLst>
              <a:gd name="adj" fmla="val 4615"/>
            </a:avLst>
          </a:prstGeom>
          <a:solidFill>
            <a:srgbClr val="FFFFFF">
              <a:alpha val="85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 t="9090" b="9090"/>
          <a:stretch>
            <a:fillRect/>
          </a:stretch>
        </p:blipFill>
        <p:spPr>
          <a:xfrm>
            <a:off x="1016000" y="1651000"/>
            <a:ext cx="2794000" cy="2286000"/>
          </a:xfrm>
          <a:prstGeom prst="roundRect">
            <a:avLst>
              <a:gd name="adj" fmla="val 4444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6" name="AutoShape 6"/>
          <p:cNvSpPr/>
          <p:nvPr/>
        </p:nvSpPr>
        <p:spPr>
          <a:xfrm>
            <a:off x="1016000" y="41275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笔 · 择毫有道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1016000" y="4635500"/>
            <a:ext cx="2794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100" b="1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狼毫：</a:t>
            </a:r>
            <a:r>
              <a:rPr lang="en-US" sz="1100" b="0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笔性刚健，弹性强，适合勾勒苍劲枝干。</a:t>
            </a:r>
            <a:endParaRPr lang="en-US" sz="1100"/>
          </a:p>
          <a:p>
            <a:pPr indent="0" algn="l">
              <a:lnSpc>
                <a:spcPct val="117000"/>
              </a:lnSpc>
            </a:pPr>
            <a:r>
              <a:rPr lang="en-US" sz="1100" b="1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羊毫：</a:t>
            </a:r>
            <a:r>
              <a:rPr lang="en-US" sz="1100" b="0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笔性柔软，蓄墨量大，适合渲染花瓣层次。</a:t>
            </a:r>
            <a:endParaRPr lang="en-US" sz="1100" b="0" i="0" u="none" strike="noStrike">
              <a:solidFill>
                <a:srgbClr val="595959"/>
              </a:solidFill>
              <a:latin typeface="Noto Serif SC"/>
              <a:ea typeface="Noto Serif SC"/>
              <a:cs typeface="Noto Serif SC"/>
              <a:sym typeface="Noto Serif SC"/>
            </a:endParaRPr>
          </a:p>
          <a:p>
            <a:pPr indent="0" algn="l">
              <a:lnSpc>
                <a:spcPct val="117000"/>
              </a:lnSpc>
            </a:pPr>
            <a:r>
              <a:rPr lang="en-US" sz="1100" b="1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兼毫：</a:t>
            </a:r>
            <a:r>
              <a:rPr lang="en-US" sz="1100" b="0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刚柔相济，是画梅入门与创作的首选。</a:t>
            </a:r>
            <a:endParaRPr lang="en-US" sz="1100" b="0" i="0" u="none" strike="noStrike">
              <a:solidFill>
                <a:srgbClr val="595959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8" name="AutoShape 8"/>
          <p:cNvSpPr/>
          <p:nvPr/>
        </p:nvSpPr>
        <p:spPr>
          <a:xfrm>
            <a:off x="4445000" y="1397000"/>
            <a:ext cx="3302000" cy="4826000"/>
          </a:xfrm>
          <a:prstGeom prst="roundRect">
            <a:avLst>
              <a:gd name="adj" fmla="val 4615"/>
            </a:avLst>
          </a:prstGeom>
          <a:solidFill>
            <a:srgbClr val="FFFFFF">
              <a:alpha val="85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3"/>
          <a:srcRect t="9090" b="9090"/>
          <a:stretch>
            <a:fillRect/>
          </a:stretch>
        </p:blipFill>
        <p:spPr>
          <a:xfrm>
            <a:off x="4699000" y="1651000"/>
            <a:ext cx="2794000" cy="2286000"/>
          </a:xfrm>
          <a:prstGeom prst="roundRect">
            <a:avLst>
              <a:gd name="adj" fmla="val 4444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10" name="AutoShape 10"/>
          <p:cNvSpPr/>
          <p:nvPr/>
        </p:nvSpPr>
        <p:spPr>
          <a:xfrm>
            <a:off x="4699000" y="41275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墨 · 五色气韵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4699000" y="4635500"/>
            <a:ext cx="2794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100" b="1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选墨：</a:t>
            </a:r>
            <a:r>
              <a:rPr lang="en-US" sz="1100" b="0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选用一得阁等优质书画墨汁即可，无需研磨。</a:t>
            </a:r>
            <a:endParaRPr lang="en-US" sz="1100"/>
          </a:p>
          <a:p>
            <a:pPr indent="0" algn="l">
              <a:lnSpc>
                <a:spcPct val="117000"/>
              </a:lnSpc>
            </a:pPr>
            <a:r>
              <a:rPr lang="en-US" sz="1100" b="1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技法：</a:t>
            </a:r>
            <a:r>
              <a:rPr lang="en-US" sz="1100" b="0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掌握“焦浓重淡清”五色变化，以水调墨，表现梅枝的枯湿浓淡。</a:t>
            </a:r>
            <a:endParaRPr lang="en-US" sz="1100" b="0" i="0" u="none" strike="noStrike">
              <a:solidFill>
                <a:srgbClr val="595959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12" name="AutoShape 12"/>
          <p:cNvSpPr/>
          <p:nvPr/>
        </p:nvSpPr>
        <p:spPr>
          <a:xfrm>
            <a:off x="8128000" y="1397000"/>
            <a:ext cx="3302000" cy="4826000"/>
          </a:xfrm>
          <a:prstGeom prst="roundRect">
            <a:avLst>
              <a:gd name="adj" fmla="val 4615"/>
            </a:avLst>
          </a:prstGeom>
          <a:solidFill>
            <a:srgbClr val="FFFFFF">
              <a:alpha val="85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4"/>
          <a:srcRect t="9090" b="9090"/>
          <a:stretch>
            <a:fillRect/>
          </a:stretch>
        </p:blipFill>
        <p:spPr>
          <a:xfrm>
            <a:off x="8382000" y="1651000"/>
            <a:ext cx="2794000" cy="2286000"/>
          </a:xfrm>
          <a:prstGeom prst="roundRect">
            <a:avLst>
              <a:gd name="adj" fmla="val 4444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14" name="AutoShape 14"/>
          <p:cNvSpPr/>
          <p:nvPr/>
        </p:nvSpPr>
        <p:spPr>
          <a:xfrm>
            <a:off x="8382000" y="41275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纸 · 随类赋形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8382000" y="4635500"/>
            <a:ext cx="2794000" cy="1270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100" b="1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生宣：</a:t>
            </a:r>
            <a:r>
              <a:rPr lang="en-US" sz="1100" b="0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吸水性强，墨韵变化丰富，专用于写意梅花。</a:t>
            </a:r>
            <a:endParaRPr lang="en-US" sz="1100"/>
          </a:p>
          <a:p>
            <a:pPr indent="0" algn="l">
              <a:lnSpc>
                <a:spcPct val="117000"/>
              </a:lnSpc>
            </a:pPr>
            <a:r>
              <a:rPr lang="en-US" sz="1100" b="1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熟宣：</a:t>
            </a:r>
            <a:r>
              <a:rPr lang="en-US" sz="1100" b="0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不吸水不晕染，适合绘制工笔重彩梅花。</a:t>
            </a:r>
            <a:endParaRPr lang="en-US" sz="1100" b="0" i="0" u="none" strike="noStrike">
              <a:solidFill>
                <a:srgbClr val="595959"/>
              </a:solidFill>
              <a:latin typeface="Noto Serif SC"/>
              <a:ea typeface="Noto Serif SC"/>
              <a:cs typeface="Noto Serif SC"/>
              <a:sym typeface="Noto Serif SC"/>
            </a:endParaRPr>
          </a:p>
          <a:p>
            <a:pPr indent="0" algn="l">
              <a:lnSpc>
                <a:spcPct val="117000"/>
              </a:lnSpc>
            </a:pPr>
            <a:r>
              <a:rPr lang="en-US" sz="1100" b="1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半生熟：</a:t>
            </a:r>
            <a:r>
              <a:rPr lang="en-US" sz="1100" b="0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性能折中，是初学者练习的最佳选择。</a:t>
            </a:r>
            <a:endParaRPr lang="en-US" sz="1100" b="0" i="0" u="none" strike="noStrike">
              <a:solidFill>
                <a:srgbClr val="595959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762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画梅工具：颜料与辅助工具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397000"/>
            <a:ext cx="3302000" cy="4953000"/>
          </a:xfrm>
          <a:prstGeom prst="roundRect">
            <a:avLst>
              <a:gd name="adj" fmla="val 4615"/>
            </a:avLst>
          </a:prstGeom>
          <a:solidFill>
            <a:srgbClr val="FFFDF8">
              <a:alpha val="85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t="9090" b="9090"/>
          <a:stretch>
            <a:fillRect/>
          </a:stretch>
        </p:blipFill>
        <p:spPr>
          <a:xfrm>
            <a:off x="1016000" y="1651000"/>
            <a:ext cx="2794000" cy="2286000"/>
          </a:xfrm>
          <a:prstGeom prst="roundRect">
            <a:avLst>
              <a:gd name="adj" fmla="val 4444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5" name="AutoShape 5"/>
          <p:cNvSpPr/>
          <p:nvPr/>
        </p:nvSpPr>
        <p:spPr>
          <a:xfrm>
            <a:off x="1016000" y="40640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核心颜料配置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1016000" y="4572000"/>
            <a:ext cx="2794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200" b="1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红色系：</a:t>
            </a:r>
            <a:r>
              <a:rPr lang="en-US" sz="12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胭脂、曙红、朱砂，主画红梅花瓣。</a:t>
            </a:r>
            <a:endParaRPr lang="en-US" sz="1100"/>
          </a:p>
          <a:p>
            <a:pPr indent="0" algn="l">
              <a:lnSpc>
                <a:spcPct val="117000"/>
              </a:lnSpc>
            </a:pPr>
            <a:r>
              <a:rPr lang="en-US" sz="1200" b="1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黄/绿系：</a:t>
            </a:r>
            <a:r>
              <a:rPr lang="en-US" sz="12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藤黄点蕊，花青与石绿画萼。</a:t>
            </a:r>
            <a:endParaRPr lang="en-US" sz="1200" b="0" i="0" u="none" strike="noStrike">
              <a:solidFill>
                <a:srgbClr val="555555"/>
              </a:solidFill>
              <a:latin typeface="Noto Serif SC"/>
              <a:ea typeface="Noto Serif SC"/>
              <a:cs typeface="Noto Serif SC"/>
              <a:sym typeface="Noto Serif SC"/>
            </a:endParaRPr>
          </a:p>
          <a:p>
            <a:pPr indent="0" algn="l">
              <a:lnSpc>
                <a:spcPct val="117000"/>
              </a:lnSpc>
            </a:pPr>
            <a:r>
              <a:rPr lang="en-US" sz="1200" b="1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赭石：</a:t>
            </a:r>
            <a:r>
              <a:rPr lang="en-US" sz="12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用于皴染枝干，增加苍劲质感。</a:t>
            </a:r>
            <a:endParaRPr lang="en-US" sz="1200" b="0" i="0" u="none" strike="noStrike">
              <a:solidFill>
                <a:srgbClr val="555555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7" name="AutoShape 7"/>
          <p:cNvSpPr/>
          <p:nvPr/>
        </p:nvSpPr>
        <p:spPr>
          <a:xfrm>
            <a:off x="4445000" y="1397000"/>
            <a:ext cx="3302000" cy="4953000"/>
          </a:xfrm>
          <a:prstGeom prst="roundRect">
            <a:avLst>
              <a:gd name="adj" fmla="val 4615"/>
            </a:avLst>
          </a:prstGeom>
          <a:solidFill>
            <a:srgbClr val="FFFDF8">
              <a:alpha val="85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3"/>
          <a:srcRect t="9090" b="9090"/>
          <a:stretch>
            <a:fillRect/>
          </a:stretch>
        </p:blipFill>
        <p:spPr>
          <a:xfrm>
            <a:off x="4699000" y="1651000"/>
            <a:ext cx="2794000" cy="2286000"/>
          </a:xfrm>
          <a:prstGeom prst="roundRect">
            <a:avLst>
              <a:gd name="adj" fmla="val 4444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9" name="AutoShape 9"/>
          <p:cNvSpPr/>
          <p:nvPr/>
        </p:nvSpPr>
        <p:spPr>
          <a:xfrm>
            <a:off x="4699000" y="40640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调配与清洗器具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4699000" y="4572000"/>
            <a:ext cx="2794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200" b="1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砚台/墨碟：</a:t>
            </a:r>
            <a:r>
              <a:rPr lang="en-US" sz="12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用于研磨墨汁或临时调配颜料。</a:t>
            </a:r>
            <a:endParaRPr lang="en-US" sz="1100"/>
          </a:p>
          <a:p>
            <a:pPr indent="0" algn="l">
              <a:lnSpc>
                <a:spcPct val="117000"/>
              </a:lnSpc>
            </a:pPr>
            <a:r>
              <a:rPr lang="en-US" sz="1200" b="1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笔洗/调色盘：</a:t>
            </a:r>
            <a:r>
              <a:rPr lang="en-US" sz="12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清洗毛笔余色，混合多色颜料。</a:t>
            </a:r>
            <a:endParaRPr lang="en-US" sz="1200" b="0" i="0" u="none" strike="noStrike">
              <a:solidFill>
                <a:srgbClr val="555555"/>
              </a:solidFill>
              <a:latin typeface="Noto Serif SC"/>
              <a:ea typeface="Noto Serif SC"/>
              <a:cs typeface="Noto Serif SC"/>
              <a:sym typeface="Noto Serif SC"/>
            </a:endParaRPr>
          </a:p>
          <a:p>
            <a:pPr indent="0" algn="l">
              <a:lnSpc>
                <a:spcPct val="117000"/>
              </a:lnSpc>
            </a:pPr>
            <a:r>
              <a:rPr lang="en-US" sz="12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一套趁手的器具是保证作画流畅的基础。</a:t>
            </a:r>
            <a:endParaRPr lang="en-US" sz="1200" b="0" i="0" u="none" strike="noStrike">
              <a:solidFill>
                <a:srgbClr val="555555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11" name="AutoShape 11"/>
          <p:cNvSpPr/>
          <p:nvPr/>
        </p:nvSpPr>
        <p:spPr>
          <a:xfrm>
            <a:off x="8128000" y="1397000"/>
            <a:ext cx="3302000" cy="4953000"/>
          </a:xfrm>
          <a:prstGeom prst="roundRect">
            <a:avLst>
              <a:gd name="adj" fmla="val 4615"/>
            </a:avLst>
          </a:prstGeom>
          <a:solidFill>
            <a:srgbClr val="FFFDF8">
              <a:alpha val="85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4"/>
          <a:srcRect t="9090" b="9090"/>
          <a:stretch>
            <a:fillRect/>
          </a:stretch>
        </p:blipFill>
        <p:spPr>
          <a:xfrm>
            <a:off x="8382000" y="1651000"/>
            <a:ext cx="2794000" cy="2286000"/>
          </a:xfrm>
          <a:prstGeom prst="roundRect">
            <a:avLst>
              <a:gd name="adj" fmla="val 4444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13" name="AutoShape 13"/>
          <p:cNvSpPr/>
          <p:nvPr/>
        </p:nvSpPr>
        <p:spPr>
          <a:xfrm>
            <a:off x="8382000" y="4064000"/>
            <a:ext cx="2794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收尾与点睛之具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8382000" y="4572000"/>
            <a:ext cx="2794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200" b="1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镇纸：</a:t>
            </a:r>
            <a:r>
              <a:rPr lang="en-US" sz="12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压住宣纸边缘，防止运笔时纸张移位。</a:t>
            </a:r>
            <a:endParaRPr lang="en-US" sz="1100"/>
          </a:p>
          <a:p>
            <a:pPr indent="0" algn="l">
              <a:lnSpc>
                <a:spcPct val="117000"/>
              </a:lnSpc>
            </a:pPr>
            <a:r>
              <a:rPr lang="en-US" sz="1200" b="1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印章/印泥：</a:t>
            </a:r>
            <a:r>
              <a:rPr lang="en-US" sz="12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作品完成后钤印，平衡构图，起到画龙点睛的艺术效果。</a:t>
            </a:r>
            <a:endParaRPr lang="en-US" sz="1200" b="0" i="0" u="none" strike="noStrike">
              <a:solidFill>
                <a:srgbClr val="555555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0" y="2032000"/>
            <a:ext cx="12192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叁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0" y="3302000"/>
            <a:ext cx="1219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36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铁骨暗香，笔墨生辉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0" y="4445000"/>
            <a:ext cx="1219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0" i="0" u="none" strike="noStrike">
                <a:solidFill>
                  <a:srgbClr val="1C1C1C"/>
                </a:solidFill>
                <a:latin typeface="Noto Sans SC"/>
                <a:ea typeface="Noto Sans SC"/>
                <a:cs typeface="Noto Sans SC"/>
                <a:sym typeface="Noto Sans SC"/>
              </a:rPr>
              <a:t>梅花基本绘画技法详解</a:t>
            </a:r>
            <a:endParaRPr lang="en-US" sz="110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枝干的画法：铁骨铮铮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397000"/>
            <a:ext cx="4318000" cy="1778000"/>
          </a:xfrm>
          <a:prstGeom prst="roundRect">
            <a:avLst>
              <a:gd name="adj" fmla="val 8571"/>
            </a:avLst>
          </a:prstGeom>
          <a:solidFill>
            <a:srgbClr val="FFFFFF">
              <a:alpha val="80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1016000" y="1587500"/>
            <a:ext cx="3810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01 / 主干画法 · 骨法用笔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1016000" y="2032000"/>
            <a:ext cx="3810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17000"/>
              </a:lnSpc>
              <a:defRPr/>
            </a:pPr>
            <a:r>
              <a:rPr lang="en-US" sz="1200" b="0" i="0" u="none" strike="noStrike">
                <a:solidFill>
                  <a:srgbClr val="333333"/>
                </a:solidFill>
                <a:latin typeface="Noto Serif SC"/>
                <a:ea typeface="Noto Serif SC"/>
                <a:cs typeface="Noto Serif SC"/>
                <a:sym typeface="Noto Serif SC"/>
              </a:rPr>
              <a:t>以中锋为主，侧锋为辅。行笔要有提按顿挫，线条遒劲有力，体现“屋漏痕”、“折钗股”的自然质感。老干用焦墨、浓墨，新枝用重墨、淡墨区分。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762000" y="3429000"/>
            <a:ext cx="4318000" cy="2413000"/>
          </a:xfrm>
          <a:prstGeom prst="roundRect">
            <a:avLst>
              <a:gd name="adj" fmla="val 6315"/>
            </a:avLst>
          </a:prstGeom>
          <a:solidFill>
            <a:srgbClr val="FFFFFF">
              <a:alpha val="80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 rotWithShape="0">
              <a:srgbClr val="000000">
                <a:alpha val="6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1016000" y="3619500"/>
            <a:ext cx="3810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02 / 分枝穿插 · 势若游龙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1016000" y="4191000"/>
            <a:ext cx="3810000" cy="533400"/>
          </a:xfrm>
          <a:prstGeom prst="roundRect">
            <a:avLst>
              <a:gd name="adj" fmla="val 14285"/>
            </a:avLst>
          </a:prstGeom>
          <a:solidFill>
            <a:srgbClr val="F2F0EB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0" name="AutoShape 10"/>
          <p:cNvSpPr/>
          <p:nvPr/>
        </p:nvSpPr>
        <p:spPr>
          <a:xfrm>
            <a:off x="1143000" y="4292600"/>
            <a:ext cx="355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1" i="0" u="none" strike="noStrike">
                <a:solidFill>
                  <a:srgbClr val="2D2D2D"/>
                </a:solidFill>
                <a:latin typeface="Noto Serif SC"/>
                <a:ea typeface="Noto Serif SC"/>
                <a:cs typeface="Noto Serif SC"/>
                <a:sym typeface="Noto Serif SC"/>
              </a:rPr>
              <a:t>「女」字穿插：</a:t>
            </a:r>
            <a:r>
              <a:rPr lang="en-US" sz="11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两枝相交呈“女”字，是最基础的穿插法则。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1016000" y="4889500"/>
            <a:ext cx="3810000" cy="533400"/>
          </a:xfrm>
          <a:prstGeom prst="roundRect">
            <a:avLst>
              <a:gd name="adj" fmla="val 14285"/>
            </a:avLst>
          </a:prstGeom>
          <a:solidFill>
            <a:srgbClr val="F2F0EB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/>
        </p:nvSpPr>
        <p:spPr>
          <a:xfrm>
            <a:off x="1143000" y="4991100"/>
            <a:ext cx="355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1" i="0" u="none" strike="noStrike">
                <a:solidFill>
                  <a:srgbClr val="2D2D2D"/>
                </a:solidFill>
                <a:latin typeface="Noto Serif SC"/>
                <a:ea typeface="Noto Serif SC"/>
                <a:cs typeface="Noto Serif SC"/>
                <a:sym typeface="Noto Serif SC"/>
              </a:rPr>
              <a:t>「鹿角」与「蟹爪」：</a:t>
            </a:r>
            <a:r>
              <a:rPr lang="en-US" sz="11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向上枝梢伸展如鹿角，向下枝桠悬垂如蟹爪。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1016000" y="5588000"/>
            <a:ext cx="3810000" cy="533400"/>
          </a:xfrm>
          <a:prstGeom prst="roundRect">
            <a:avLst>
              <a:gd name="adj" fmla="val 14285"/>
            </a:avLst>
          </a:prstGeom>
          <a:solidFill>
            <a:srgbClr val="F2F0EB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4" name="AutoShape 14"/>
          <p:cNvSpPr/>
          <p:nvPr/>
        </p:nvSpPr>
        <p:spPr>
          <a:xfrm>
            <a:off x="1143000" y="5689600"/>
            <a:ext cx="355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1" i="0" u="none" strike="noStrike">
                <a:solidFill>
                  <a:srgbClr val="2D2D2D"/>
                </a:solidFill>
                <a:latin typeface="Noto Serif SC"/>
                <a:ea typeface="Noto Serif SC"/>
                <a:cs typeface="Noto Serif SC"/>
                <a:sym typeface="Noto Serif SC"/>
              </a:rPr>
              <a:t>「之」字形走势：</a:t>
            </a:r>
            <a:r>
              <a:rPr lang="en-US" sz="11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枝干整体布局多呈“之”字，曲折而富有动态。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5334000" y="1397000"/>
            <a:ext cx="3048000" cy="2159000"/>
          </a:xfrm>
          <a:prstGeom prst="roundRect">
            <a:avLst>
              <a:gd name="adj" fmla="val 5882"/>
            </a:avLst>
          </a:prstGeom>
          <a:solidFill>
            <a:srgbClr val="FFFFFF">
              <a:alpha val="90000"/>
            </a:srgbClr>
          </a:solidFill>
          <a:ln w="25400" cap="flat" cmpd="sng">
            <a:noFill/>
            <a:prstDash val="solid"/>
            <a:round/>
          </a:ln>
          <a:effectLst>
            <a:outerShdw blurRad="101600" dist="25400" dir="2700000" algn="tl" rotWithShape="0">
              <a:srgbClr val="000000">
                <a:alpha val="1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2"/>
          <a:srcRect t="10491" b="10491"/>
          <a:stretch>
            <a:fillRect/>
          </a:stretch>
        </p:blipFill>
        <p:spPr>
          <a:xfrm>
            <a:off x="5461000" y="1524000"/>
            <a:ext cx="2794000" cy="1651000"/>
          </a:xfrm>
          <a:prstGeom prst="roundRect">
            <a:avLst>
              <a:gd name="adj" fmla="val 4615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17" name="AutoShape 17"/>
          <p:cNvSpPr/>
          <p:nvPr/>
        </p:nvSpPr>
        <p:spPr>
          <a:xfrm>
            <a:off x="5461000" y="3238500"/>
            <a:ext cx="2794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100" b="0" i="0" u="none" strike="noStrike">
                <a:solidFill>
                  <a:srgbClr val="646464"/>
                </a:solidFill>
                <a:latin typeface="Noto Serif SC"/>
                <a:ea typeface="Noto Serif SC"/>
                <a:cs typeface="Noto Serif SC"/>
                <a:sym typeface="Noto Serif SC"/>
              </a:rPr>
              <a:t>步骤一：立干定局，取势遒劲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8509000" y="1397000"/>
            <a:ext cx="3048000" cy="2159000"/>
          </a:xfrm>
          <a:prstGeom prst="roundRect">
            <a:avLst>
              <a:gd name="adj" fmla="val 5882"/>
            </a:avLst>
          </a:prstGeom>
          <a:solidFill>
            <a:srgbClr val="FFFFFF">
              <a:alpha val="90000"/>
            </a:srgbClr>
          </a:solidFill>
          <a:ln w="25400" cap="flat" cmpd="sng">
            <a:noFill/>
            <a:prstDash val="solid"/>
            <a:round/>
          </a:ln>
          <a:effectLst>
            <a:outerShdw blurRad="101600" dist="25400" dir="2700000" algn="tl" rotWithShape="0">
              <a:srgbClr val="000000">
                <a:alpha val="1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9" name="Picture 19"/>
          <p:cNvPicPr>
            <a:picLocks noChangeAspect="1"/>
          </p:cNvPicPr>
          <p:nvPr/>
        </p:nvPicPr>
        <p:blipFill>
          <a:blip r:embed="rId3"/>
          <a:srcRect t="14351" b="14351"/>
          <a:stretch>
            <a:fillRect/>
          </a:stretch>
        </p:blipFill>
        <p:spPr>
          <a:xfrm>
            <a:off x="8636000" y="1524000"/>
            <a:ext cx="2794000" cy="1651000"/>
          </a:xfrm>
          <a:prstGeom prst="roundRect">
            <a:avLst>
              <a:gd name="adj" fmla="val 4615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20" name="AutoShape 20"/>
          <p:cNvSpPr/>
          <p:nvPr/>
        </p:nvSpPr>
        <p:spPr>
          <a:xfrm>
            <a:off x="8636000" y="3238500"/>
            <a:ext cx="2794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100" b="0" i="0" u="none" strike="noStrike">
                <a:solidFill>
                  <a:srgbClr val="646464"/>
                </a:solidFill>
                <a:latin typeface="Noto Serif SC"/>
                <a:ea typeface="Noto Serif SC"/>
                <a:cs typeface="Noto Serif SC"/>
                <a:sym typeface="Noto Serif SC"/>
              </a:rPr>
              <a:t>步骤二：穿插分枝，鹿角蟹爪</a:t>
            </a:r>
            <a:endParaRPr lang="en-US" sz="1100"/>
          </a:p>
        </p:txBody>
      </p:sp>
      <p:sp>
        <p:nvSpPr>
          <p:cNvPr id="21" name="AutoShape 21"/>
          <p:cNvSpPr/>
          <p:nvPr/>
        </p:nvSpPr>
        <p:spPr>
          <a:xfrm>
            <a:off x="5334000" y="3810000"/>
            <a:ext cx="6223000" cy="2286000"/>
          </a:xfrm>
          <a:prstGeom prst="roundRect">
            <a:avLst>
              <a:gd name="adj" fmla="val 5555"/>
            </a:avLst>
          </a:prstGeom>
          <a:solidFill>
            <a:srgbClr val="FFFFFF">
              <a:alpha val="90000"/>
            </a:srgbClr>
          </a:solidFill>
          <a:ln w="25400" cap="flat" cmpd="sng">
            <a:noFill/>
            <a:prstDash val="solid"/>
            <a:round/>
          </a:ln>
          <a:effectLst>
            <a:outerShdw blurRad="101600" dist="25400" dir="2700000" algn="tl" rotWithShape="0">
              <a:srgbClr val="000000">
                <a:alpha val="1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2" name="Picture 22"/>
          <p:cNvPicPr>
            <a:picLocks noChangeAspect="1"/>
          </p:cNvPicPr>
          <p:nvPr/>
        </p:nvPicPr>
        <p:blipFill>
          <a:blip r:embed="rId4"/>
          <a:srcRect t="31472" b="31472"/>
          <a:stretch>
            <a:fillRect/>
          </a:stretch>
        </p:blipFill>
        <p:spPr>
          <a:xfrm>
            <a:off x="5461000" y="3937000"/>
            <a:ext cx="5969000" cy="1778000"/>
          </a:xfrm>
          <a:prstGeom prst="roundRect">
            <a:avLst>
              <a:gd name="adj" fmla="val 4285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23" name="AutoShape 23"/>
          <p:cNvSpPr/>
          <p:nvPr/>
        </p:nvSpPr>
        <p:spPr>
          <a:xfrm>
            <a:off x="5461000" y="5778500"/>
            <a:ext cx="5969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100" b="0" i="0" u="none" strike="noStrike">
                <a:solidFill>
                  <a:srgbClr val="646464"/>
                </a:solidFill>
                <a:latin typeface="Noto Serif SC"/>
                <a:ea typeface="Noto Serif SC"/>
                <a:cs typeface="Noto Serif SC"/>
                <a:sym typeface="Noto Serif SC"/>
              </a:rPr>
              <a:t>步骤三：整体调整，以“之”字贯穿，尽显铁骨铮铮之态</a:t>
            </a:r>
            <a:endParaRPr lang="en-US" sz="11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762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花朵的画法：暗香浮动</a:t>
            </a:r>
            <a:endParaRPr lang="en-US" sz="1100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559" r="559"/>
          <a:stretch>
            <a:fillRect/>
          </a:stretch>
        </p:blipFill>
        <p:spPr>
          <a:xfrm>
            <a:off x="762000" y="1397000"/>
            <a:ext cx="3048000" cy="4826000"/>
          </a:xfrm>
          <a:prstGeom prst="roundRect">
            <a:avLst>
              <a:gd name="adj" fmla="val 4166"/>
            </a:avLst>
          </a:prstGeom>
          <a:noFill/>
          <a:ln w="25400" cap="flat" cmpd="sng">
            <a:solidFill>
              <a:srgbClr val="E6E1D7">
                <a:alpha val="100000"/>
              </a:srgbClr>
            </a:solidFill>
            <a:prstDash val="solid"/>
            <a:round/>
          </a:ln>
          <a:effectLst>
            <a:outerShdw blurRad="127000" dist="50800" dir="5400000" algn="tl" rotWithShape="0">
              <a:srgbClr val="000000">
                <a:alpha val="15000"/>
              </a:srgbClr>
            </a:outerShdw>
          </a:effectLst>
        </p:spPr>
      </p:pic>
      <p:sp>
        <p:nvSpPr>
          <p:cNvPr id="5" name="AutoShape 5"/>
          <p:cNvSpPr/>
          <p:nvPr>
            <p:custDataLst>
              <p:tags r:id="rId3"/>
            </p:custDataLst>
          </p:nvPr>
        </p:nvSpPr>
        <p:spPr>
          <a:xfrm>
            <a:off x="4191000" y="1397000"/>
            <a:ext cx="7239000" cy="1524000"/>
          </a:xfrm>
          <a:prstGeom prst="roundRect">
            <a:avLst>
              <a:gd name="adj" fmla="val 6666"/>
            </a:avLst>
          </a:prstGeom>
          <a:solidFill>
            <a:srgbClr val="FFFCF8">
              <a:alpha val="92000"/>
            </a:srgbClr>
          </a:solidFill>
          <a:ln w="25400" cap="flat" cmpd="sng">
            <a:noFill/>
            <a:prstDash val="solid"/>
            <a:round/>
          </a:ln>
          <a:effectLst>
            <a:outerShdw blurRad="101600" dist="254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>
            <p:custDataLst>
              <p:tags r:id="rId4"/>
            </p:custDataLst>
          </p:nvPr>
        </p:nvSpPr>
        <p:spPr>
          <a:xfrm>
            <a:off x="4381500" y="1587500"/>
            <a:ext cx="1143000" cy="1143000"/>
          </a:xfrm>
          <a:prstGeom prst="ellipse">
            <a:avLst/>
          </a:prstGeom>
          <a:solidFill>
            <a:srgbClr val="EEE8DC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7" name="Picture 7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572000" y="1778000"/>
            <a:ext cx="762000" cy="762000"/>
          </a:xfrm>
          <a:prstGeom prst="rect">
            <a:avLst/>
          </a:prstGeom>
        </p:spPr>
      </p:pic>
      <p:sp>
        <p:nvSpPr>
          <p:cNvPr id="8" name="AutoShape 8"/>
          <p:cNvSpPr/>
          <p:nvPr>
            <p:custDataLst>
              <p:tags r:id="rId8"/>
            </p:custDataLst>
          </p:nvPr>
        </p:nvSpPr>
        <p:spPr>
          <a:xfrm>
            <a:off x="5715000" y="1587500"/>
            <a:ext cx="5461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圈花法 · 双钩填色</a:t>
            </a:r>
            <a:endParaRPr lang="en-US" sz="1100"/>
          </a:p>
        </p:txBody>
      </p:sp>
      <p:sp>
        <p:nvSpPr>
          <p:cNvPr id="9" name="AutoShape 9"/>
          <p:cNvSpPr/>
          <p:nvPr>
            <p:custDataLst>
              <p:tags r:id="rId9"/>
            </p:custDataLst>
          </p:nvPr>
        </p:nvSpPr>
        <p:spPr>
          <a:xfrm>
            <a:off x="5715000" y="2032000"/>
            <a:ext cx="5461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444444"/>
                </a:solidFill>
                <a:latin typeface="Noto Serif SC"/>
                <a:ea typeface="Noto Serif SC"/>
                <a:cs typeface="Noto Serif SC"/>
                <a:sym typeface="Noto Serif SC"/>
              </a:rPr>
              <a:t>先用淡墨中锋勾勒花瓣轮廓，线条需流畅自然，再进行填色或淡墨晕染。此法严谨细腻，是工笔画或兼工带写风格中表现梅花娇妍姿态的常用技法。</a:t>
            </a:r>
            <a:endParaRPr lang="en-US" sz="1100"/>
          </a:p>
        </p:txBody>
      </p:sp>
      <p:sp>
        <p:nvSpPr>
          <p:cNvPr id="10" name="AutoShape 10"/>
          <p:cNvSpPr/>
          <p:nvPr>
            <p:custDataLst>
              <p:tags r:id="rId10"/>
            </p:custDataLst>
          </p:nvPr>
        </p:nvSpPr>
        <p:spPr>
          <a:xfrm>
            <a:off x="4191000" y="3111500"/>
            <a:ext cx="7239000" cy="1524000"/>
          </a:xfrm>
          <a:prstGeom prst="roundRect">
            <a:avLst>
              <a:gd name="adj" fmla="val 6666"/>
            </a:avLst>
          </a:prstGeom>
          <a:solidFill>
            <a:srgbClr val="FFFCF8">
              <a:alpha val="92000"/>
            </a:srgbClr>
          </a:solidFill>
          <a:ln w="25400" cap="flat" cmpd="sng">
            <a:noFill/>
            <a:prstDash val="solid"/>
            <a:round/>
          </a:ln>
          <a:effectLst>
            <a:outerShdw blurRad="101600" dist="254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rcRect l="8171" r="8171"/>
          <a:stretch>
            <a:fillRect/>
          </a:stretch>
        </p:blipFill>
        <p:spPr>
          <a:xfrm>
            <a:off x="4381500" y="3238500"/>
            <a:ext cx="1651000" cy="1270000"/>
          </a:xfrm>
          <a:prstGeom prst="roundRect">
            <a:avLst>
              <a:gd name="adj" fmla="val 10000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12" name="AutoShape 12"/>
          <p:cNvSpPr/>
          <p:nvPr>
            <p:custDataLst>
              <p:tags r:id="rId13"/>
            </p:custDataLst>
          </p:nvPr>
        </p:nvSpPr>
        <p:spPr>
          <a:xfrm>
            <a:off x="6223000" y="3302000"/>
            <a:ext cx="495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点花法 · 没骨点染</a:t>
            </a:r>
            <a:endParaRPr lang="en-US" sz="1100"/>
          </a:p>
        </p:txBody>
      </p:sp>
      <p:sp>
        <p:nvSpPr>
          <p:cNvPr id="13" name="AutoShape 13"/>
          <p:cNvSpPr/>
          <p:nvPr>
            <p:custDataLst>
              <p:tags r:id="rId14"/>
            </p:custDataLst>
          </p:nvPr>
        </p:nvSpPr>
        <p:spPr>
          <a:xfrm>
            <a:off x="6223000" y="3746500"/>
            <a:ext cx="4953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444444"/>
                </a:solidFill>
                <a:latin typeface="Noto Serif SC"/>
                <a:ea typeface="Noto Serif SC"/>
                <a:cs typeface="Noto Serif SC"/>
                <a:sym typeface="Noto Serif SC"/>
              </a:rPr>
              <a:t>写意画核心技法，常用“五笔点花法”围绕中心写出五瓣。要点在于笔锋兼具浓淡干湿变化，落笔时需注意花瓣的聚散关系，尽显梅花冷艳之姿。</a:t>
            </a:r>
            <a:endParaRPr lang="en-US" sz="1100"/>
          </a:p>
        </p:txBody>
      </p:sp>
      <p:sp>
        <p:nvSpPr>
          <p:cNvPr id="14" name="AutoShape 14"/>
          <p:cNvSpPr/>
          <p:nvPr>
            <p:custDataLst>
              <p:tags r:id="rId15"/>
            </p:custDataLst>
          </p:nvPr>
        </p:nvSpPr>
        <p:spPr>
          <a:xfrm>
            <a:off x="4191000" y="4826000"/>
            <a:ext cx="7239000" cy="1524000"/>
          </a:xfrm>
          <a:prstGeom prst="roundRect">
            <a:avLst>
              <a:gd name="adj" fmla="val 6666"/>
            </a:avLst>
          </a:prstGeom>
          <a:solidFill>
            <a:srgbClr val="FFFCF8">
              <a:alpha val="92000"/>
            </a:srgbClr>
          </a:solidFill>
          <a:ln w="25400" cap="flat" cmpd="sng">
            <a:noFill/>
            <a:prstDash val="solid"/>
            <a:round/>
          </a:ln>
          <a:effectLst>
            <a:outerShdw blurRad="101600" dist="254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5" name="Picture 15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7"/>
          <a:srcRect l="13437" r="13437"/>
          <a:stretch>
            <a:fillRect/>
          </a:stretch>
        </p:blipFill>
        <p:spPr>
          <a:xfrm>
            <a:off x="4381500" y="4953000"/>
            <a:ext cx="1651000" cy="1270000"/>
          </a:xfrm>
          <a:prstGeom prst="roundRect">
            <a:avLst>
              <a:gd name="adj" fmla="val 10000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16" name="AutoShape 16"/>
          <p:cNvSpPr/>
          <p:nvPr>
            <p:custDataLst>
              <p:tags r:id="rId18"/>
            </p:custDataLst>
          </p:nvPr>
        </p:nvSpPr>
        <p:spPr>
          <a:xfrm>
            <a:off x="6223000" y="5016500"/>
            <a:ext cx="4953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点睛之笔 · 花蕊花萼</a:t>
            </a:r>
            <a:endParaRPr lang="en-US" sz="1100"/>
          </a:p>
        </p:txBody>
      </p:sp>
      <p:sp>
        <p:nvSpPr>
          <p:cNvPr id="17" name="AutoShape 17"/>
          <p:cNvSpPr/>
          <p:nvPr>
            <p:custDataLst>
              <p:tags r:id="rId19"/>
            </p:custDataLst>
          </p:nvPr>
        </p:nvSpPr>
        <p:spPr>
          <a:xfrm>
            <a:off x="6223000" y="5461000"/>
            <a:ext cx="4953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444444"/>
                </a:solidFill>
                <a:latin typeface="Noto Serif SC"/>
                <a:ea typeface="Noto Serif SC"/>
                <a:cs typeface="Noto Serif SC"/>
                <a:sym typeface="Noto Serif SC"/>
              </a:rPr>
              <a:t>花蕊用笔要挺拔有力，是花朵的精神所在；花萼则用重墨或深色点在花瓣基部，利用色彩对比增强花朵的立体感，使整朵花更显生动自然。</a:t>
            </a:r>
            <a:endParaRPr lang="en-US" sz="11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2032000"/>
            <a:ext cx="12192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肆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0" y="3302000"/>
            <a:ext cx="1219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36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经营位置，意在笔先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5461000" y="4318000"/>
            <a:ext cx="1270000" cy="38100"/>
          </a:xfrm>
          <a:prstGeom prst="roundRect">
            <a:avLst>
              <a:gd name="adj" fmla="val 0"/>
            </a:avLst>
          </a:prstGeom>
          <a:solidFill>
            <a:srgbClr val="1C1C1C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0" y="4826000"/>
            <a:ext cx="1219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0" i="0" u="none" strike="noStrike" spc="200">
                <a:solidFill>
                  <a:srgbClr val="1C1C1C"/>
                </a:solidFill>
                <a:latin typeface="Noto Sans SC"/>
                <a:ea typeface="Noto Sans SC"/>
                <a:cs typeface="Noto Sans SC"/>
                <a:sym typeface="Noto Sans SC"/>
              </a:rPr>
              <a:t>画梅的构图法则与布局</a:t>
            </a:r>
            <a:endParaRPr lang="en-US" sz="11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0668000" cy="571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构图基本原则与常见形式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397000"/>
            <a:ext cx="5207000" cy="2349500"/>
          </a:xfrm>
          <a:prstGeom prst="roundRect">
            <a:avLst>
              <a:gd name="adj" fmla="val 6486"/>
            </a:avLst>
          </a:prstGeom>
          <a:solidFill>
            <a:srgbClr val="FFFFFF">
              <a:alpha val="82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1016000" y="1587500"/>
            <a:ext cx="4699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2D2D2D"/>
                </a:solidFill>
                <a:latin typeface="Noto Serif SC"/>
                <a:ea typeface="Noto Serif SC"/>
                <a:cs typeface="Noto Serif SC"/>
                <a:sym typeface="Noto Serif SC"/>
              </a:rPr>
              <a:t>▍ 核心原则 · 笔墨之法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1016000" y="2159000"/>
            <a:ext cx="2286000" cy="762000"/>
          </a:xfrm>
          <a:prstGeom prst="roundRect">
            <a:avLst>
              <a:gd name="adj" fmla="val 13333"/>
            </a:avLst>
          </a:prstGeom>
          <a:solidFill>
            <a:srgbClr val="F5F5F5">
              <a:alpha val="9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6" name="AutoShape 6"/>
          <p:cNvSpPr/>
          <p:nvPr/>
        </p:nvSpPr>
        <p:spPr>
          <a:xfrm>
            <a:off x="1143000" y="2260600"/>
            <a:ext cx="203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虚实相生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>
                <a:solidFill>
                  <a:srgbClr val="5A5A5A"/>
                </a:solidFill>
                <a:latin typeface="Noto Serif SC"/>
                <a:ea typeface="Noto Serif SC"/>
                <a:cs typeface="Noto Serif SC"/>
                <a:sym typeface="Noto Serif SC"/>
              </a:rPr>
              <a:t>枝干为实，留白为虚，气韵流动</a:t>
            </a:r>
            <a:endParaRPr lang="en-US" sz="1100" b="0" i="0" u="none" strike="noStrike">
              <a:solidFill>
                <a:srgbClr val="5A5A5A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7" name="AutoShape 7"/>
          <p:cNvSpPr/>
          <p:nvPr/>
        </p:nvSpPr>
        <p:spPr>
          <a:xfrm>
            <a:off x="1016000" y="3048000"/>
            <a:ext cx="2286000" cy="762000"/>
          </a:xfrm>
          <a:prstGeom prst="roundRect">
            <a:avLst>
              <a:gd name="adj" fmla="val 13333"/>
            </a:avLst>
          </a:prstGeom>
          <a:solidFill>
            <a:srgbClr val="F5F5F5">
              <a:alpha val="9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1143000" y="3149600"/>
            <a:ext cx="203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计白当黑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>
                <a:solidFill>
                  <a:srgbClr val="5A5A5A"/>
                </a:solidFill>
                <a:latin typeface="Noto Serif SC"/>
                <a:ea typeface="Noto Serif SC"/>
                <a:cs typeface="Noto Serif SC"/>
                <a:sym typeface="Noto Serif SC"/>
              </a:rPr>
              <a:t>无墨处亦成妙境，虚实等量齐观</a:t>
            </a:r>
            <a:endParaRPr lang="en-US" sz="1100" b="0" i="0" u="none" strike="noStrike">
              <a:solidFill>
                <a:srgbClr val="5A5A5A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9" name="AutoShape 9"/>
          <p:cNvSpPr/>
          <p:nvPr/>
        </p:nvSpPr>
        <p:spPr>
          <a:xfrm>
            <a:off x="3429000" y="2159000"/>
            <a:ext cx="2286000" cy="762000"/>
          </a:xfrm>
          <a:prstGeom prst="roundRect">
            <a:avLst>
              <a:gd name="adj" fmla="val 13333"/>
            </a:avLst>
          </a:prstGeom>
          <a:solidFill>
            <a:srgbClr val="F5F5F5">
              <a:alpha val="9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0" name="AutoShape 10"/>
          <p:cNvSpPr/>
          <p:nvPr/>
        </p:nvSpPr>
        <p:spPr>
          <a:xfrm>
            <a:off x="3556000" y="2260600"/>
            <a:ext cx="203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疏密有致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>
                <a:solidFill>
                  <a:srgbClr val="5A5A5A"/>
                </a:solidFill>
                <a:latin typeface="Noto Serif SC"/>
                <a:ea typeface="Noto Serif SC"/>
                <a:cs typeface="Noto Serif SC"/>
                <a:sym typeface="Noto Serif SC"/>
              </a:rPr>
              <a:t>疏可走马，密不透风，节奏分明</a:t>
            </a:r>
            <a:endParaRPr lang="en-US" sz="1100" b="0" i="0" u="none" strike="noStrike">
              <a:solidFill>
                <a:srgbClr val="5A5A5A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11" name="AutoShape 11"/>
          <p:cNvSpPr/>
          <p:nvPr/>
        </p:nvSpPr>
        <p:spPr>
          <a:xfrm>
            <a:off x="3429000" y="3048000"/>
            <a:ext cx="2286000" cy="762000"/>
          </a:xfrm>
          <a:prstGeom prst="roundRect">
            <a:avLst>
              <a:gd name="adj" fmla="val 13333"/>
            </a:avLst>
          </a:prstGeom>
          <a:solidFill>
            <a:srgbClr val="F5F5F5">
              <a:alpha val="9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2" name="AutoShape 12"/>
          <p:cNvSpPr/>
          <p:nvPr/>
        </p:nvSpPr>
        <p:spPr>
          <a:xfrm>
            <a:off x="3556000" y="3149600"/>
            <a:ext cx="203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起承转合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>
                <a:solidFill>
                  <a:srgbClr val="5A5A5A"/>
                </a:solidFill>
                <a:latin typeface="Noto Serif SC"/>
                <a:ea typeface="Noto Serif SC"/>
                <a:cs typeface="Noto Serif SC"/>
                <a:sym typeface="Noto Serif SC"/>
              </a:rPr>
              <a:t>画面气脉贯通，如行云流水自然</a:t>
            </a:r>
            <a:endParaRPr lang="en-US" sz="1100" b="0" i="0" u="none" strike="noStrike">
              <a:solidFill>
                <a:srgbClr val="5A5A5A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13" name="AutoShape 13"/>
          <p:cNvSpPr/>
          <p:nvPr/>
        </p:nvSpPr>
        <p:spPr>
          <a:xfrm>
            <a:off x="762000" y="3937000"/>
            <a:ext cx="5207000" cy="2349500"/>
          </a:xfrm>
          <a:prstGeom prst="roundRect">
            <a:avLst>
              <a:gd name="adj" fmla="val 6486"/>
            </a:avLst>
          </a:prstGeom>
          <a:solidFill>
            <a:srgbClr val="FFFFFF">
              <a:alpha val="82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4" name="AutoShape 14"/>
          <p:cNvSpPr/>
          <p:nvPr/>
        </p:nvSpPr>
        <p:spPr>
          <a:xfrm>
            <a:off x="1016000" y="4127500"/>
            <a:ext cx="4699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>
                <a:solidFill>
                  <a:srgbClr val="2D2D2D"/>
                </a:solidFill>
                <a:latin typeface="Noto Serif SC"/>
                <a:ea typeface="Noto Serif SC"/>
                <a:cs typeface="Noto Serif SC"/>
                <a:sym typeface="Noto Serif SC"/>
              </a:rPr>
              <a:t>▍ 经典构图 · 章法布局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1016000" y="4699000"/>
            <a:ext cx="2286000" cy="762000"/>
          </a:xfrm>
          <a:prstGeom prst="roundRect">
            <a:avLst>
              <a:gd name="adj" fmla="val 13333"/>
            </a:avLst>
          </a:prstGeom>
          <a:solidFill>
            <a:srgbClr val="F5F5F5">
              <a:alpha val="9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6" name="AutoShape 16"/>
          <p:cNvSpPr/>
          <p:nvPr/>
        </p:nvSpPr>
        <p:spPr>
          <a:xfrm>
            <a:off x="1143000" y="4800600"/>
            <a:ext cx="203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折枝式构图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>
                <a:solidFill>
                  <a:srgbClr val="5A5A5A"/>
                </a:solidFill>
                <a:latin typeface="Noto Serif SC"/>
                <a:ea typeface="Noto Serif SC"/>
                <a:cs typeface="Noto Serif SC"/>
                <a:sym typeface="Noto Serif SC"/>
              </a:rPr>
              <a:t>截取花卉一枝入画，最经典写意</a:t>
            </a:r>
            <a:endParaRPr lang="en-US" sz="1100" b="0" i="0" u="none" strike="noStrike">
              <a:solidFill>
                <a:srgbClr val="5A5A5A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17" name="AutoShape 17"/>
          <p:cNvSpPr/>
          <p:nvPr/>
        </p:nvSpPr>
        <p:spPr>
          <a:xfrm>
            <a:off x="1016000" y="5588000"/>
            <a:ext cx="2286000" cy="762000"/>
          </a:xfrm>
          <a:prstGeom prst="roundRect">
            <a:avLst>
              <a:gd name="adj" fmla="val 13333"/>
            </a:avLst>
          </a:prstGeom>
          <a:solidFill>
            <a:srgbClr val="F5F5F5">
              <a:alpha val="9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8" name="AutoShape 18"/>
          <p:cNvSpPr/>
          <p:nvPr/>
        </p:nvSpPr>
        <p:spPr>
          <a:xfrm>
            <a:off x="1143000" y="5689600"/>
            <a:ext cx="203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对角线构图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>
                <a:solidFill>
                  <a:srgbClr val="5A5A5A"/>
                </a:solidFill>
                <a:latin typeface="Noto Serif SC"/>
                <a:ea typeface="Noto Serif SC"/>
                <a:cs typeface="Noto Serif SC"/>
                <a:sym typeface="Noto Serif SC"/>
              </a:rPr>
              <a:t>物象斜贯画面，充满视觉张力</a:t>
            </a:r>
            <a:endParaRPr lang="en-US" sz="1100" b="0" i="0" u="none" strike="noStrike">
              <a:solidFill>
                <a:srgbClr val="5A5A5A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19" name="AutoShape 19"/>
          <p:cNvSpPr/>
          <p:nvPr/>
        </p:nvSpPr>
        <p:spPr>
          <a:xfrm>
            <a:off x="3429000" y="4699000"/>
            <a:ext cx="2286000" cy="762000"/>
          </a:xfrm>
          <a:prstGeom prst="roundRect">
            <a:avLst>
              <a:gd name="adj" fmla="val 13333"/>
            </a:avLst>
          </a:prstGeom>
          <a:solidFill>
            <a:srgbClr val="F5F5F5">
              <a:alpha val="9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0" name="AutoShape 20"/>
          <p:cNvSpPr/>
          <p:nvPr/>
        </p:nvSpPr>
        <p:spPr>
          <a:xfrm>
            <a:off x="3556000" y="4800600"/>
            <a:ext cx="203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S 形构图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>
                <a:solidFill>
                  <a:srgbClr val="5A5A5A"/>
                </a:solidFill>
                <a:latin typeface="Noto Serif SC"/>
                <a:ea typeface="Noto Serif SC"/>
                <a:cs typeface="Noto Serif SC"/>
                <a:sym typeface="Noto Serif SC"/>
              </a:rPr>
              <a:t>线条蜿蜒流动，极具动感与韵律</a:t>
            </a:r>
            <a:endParaRPr lang="en-US" sz="1100" b="0" i="0" u="none" strike="noStrike">
              <a:solidFill>
                <a:srgbClr val="5A5A5A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21" name="AutoShape 21"/>
          <p:cNvSpPr/>
          <p:nvPr/>
        </p:nvSpPr>
        <p:spPr>
          <a:xfrm>
            <a:off x="3429000" y="5588000"/>
            <a:ext cx="2286000" cy="762000"/>
          </a:xfrm>
          <a:prstGeom prst="roundRect">
            <a:avLst>
              <a:gd name="adj" fmla="val 13333"/>
            </a:avLst>
          </a:prstGeom>
          <a:solidFill>
            <a:srgbClr val="F5F5F5">
              <a:alpha val="9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2" name="AutoShape 22"/>
          <p:cNvSpPr/>
          <p:nvPr/>
        </p:nvSpPr>
        <p:spPr>
          <a:xfrm>
            <a:off x="3556000" y="5689600"/>
            <a:ext cx="2032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三角形构图</a:t>
            </a:r>
            <a:endParaRPr lang="en-US" sz="1100"/>
          </a:p>
          <a:p>
            <a:pPr indent="0" algn="l">
              <a:lnSpc>
                <a:spcPct val="125000"/>
              </a:lnSpc>
            </a:pPr>
            <a:r>
              <a:rPr lang="en-US" sz="1100" b="0" i="0" u="none" strike="noStrike">
                <a:solidFill>
                  <a:srgbClr val="5A5A5A"/>
                </a:solidFill>
                <a:latin typeface="Noto Serif SC"/>
                <a:ea typeface="Noto Serif SC"/>
                <a:cs typeface="Noto Serif SC"/>
                <a:sym typeface="Noto Serif SC"/>
              </a:rPr>
              <a:t>重心稳定，常用于表现庄重题材</a:t>
            </a:r>
            <a:endParaRPr lang="en-US" sz="1100" b="0" i="0" u="none" strike="noStrike">
              <a:solidFill>
                <a:srgbClr val="5A5A5A"/>
              </a:solidFill>
              <a:latin typeface="Noto Serif SC"/>
              <a:ea typeface="Noto Serif SC"/>
              <a:cs typeface="Noto Serif SC"/>
              <a:sym typeface="Noto Serif SC"/>
            </a:endParaRPr>
          </a:p>
        </p:txBody>
      </p:sp>
      <p:sp>
        <p:nvSpPr>
          <p:cNvPr id="23" name="AutoShape 23"/>
          <p:cNvSpPr/>
          <p:nvPr/>
        </p:nvSpPr>
        <p:spPr>
          <a:xfrm>
            <a:off x="6223000" y="1397000"/>
            <a:ext cx="4953000" cy="4889500"/>
          </a:xfrm>
          <a:prstGeom prst="roundRect">
            <a:avLst>
              <a:gd name="adj" fmla="val 4155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76200" dir="5400000" algn="tl" rotWithShape="0">
              <a:srgbClr val="000000">
                <a:alpha val="12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4" name="Picture 24"/>
          <p:cNvPicPr>
            <a:picLocks noChangeAspect="1"/>
          </p:cNvPicPr>
          <p:nvPr/>
        </p:nvPicPr>
        <p:blipFill>
          <a:blip r:embed="rId2"/>
          <a:srcRect t="11988" b="11988"/>
          <a:stretch>
            <a:fillRect/>
          </a:stretch>
        </p:blipFill>
        <p:spPr>
          <a:xfrm>
            <a:off x="6413500" y="1587500"/>
            <a:ext cx="4572000" cy="3810000"/>
          </a:xfrm>
          <a:prstGeom prst="roundRect">
            <a:avLst>
              <a:gd name="adj" fmla="val 4000"/>
            </a:avLst>
          </a:prstGeom>
          <a:noFill/>
          <a:ln w="25400" cap="flat" cmpd="sng">
            <a:noFill/>
            <a:prstDash val="solid"/>
            <a:round/>
          </a:ln>
        </p:spPr>
      </p:pic>
      <p:sp>
        <p:nvSpPr>
          <p:cNvPr id="25" name="AutoShape 25"/>
          <p:cNvSpPr/>
          <p:nvPr/>
        </p:nvSpPr>
        <p:spPr>
          <a:xfrm>
            <a:off x="6413500" y="5524500"/>
            <a:ext cx="457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200" b="0" i="0" u="none" strike="noStrike">
                <a:solidFill>
                  <a:srgbClr val="505050"/>
                </a:solidFill>
                <a:latin typeface="Noto Serif SC"/>
                <a:ea typeface="Noto Serif SC"/>
                <a:cs typeface="Noto Serif SC"/>
                <a:sym typeface="Noto Serif SC"/>
              </a:rPr>
              <a:t>《梅花喜神谱》（宋）- 历代构图的典范</a:t>
            </a:r>
            <a:endParaRPr lang="en-US" sz="1100"/>
          </a:p>
        </p:txBody>
      </p:sp>
      <p:pic>
        <p:nvPicPr>
          <p:cNvPr id="26" name="墨水画中国风配乐">
            <a:hlinkClick r:id="" action="ppaction://media"/>
          </p:cNvPr>
          <p:cNvPicPr/>
          <p:nvPr>
            <a:audioFile r:link="rId3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76000" y="5816600"/>
            <a:ext cx="619125" cy="619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86" showWhenStopped="0">
                <p:cTn id="7" repeatCount="indefinite" fill="hold" display="1">
                  <p:stCondLst>
                    <p:cond delay="indefinite"/>
                  </p:stCondLst>
                  <p:endCondLst>
                    <p:cond evt="onStopAudio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381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构图八忌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397000"/>
            <a:ext cx="5207000" cy="1079500"/>
          </a:xfrm>
          <a:prstGeom prst="roundRect">
            <a:avLst>
              <a:gd name="adj" fmla="val 14117"/>
            </a:avLst>
          </a:prstGeom>
          <a:solidFill>
            <a:srgbClr val="FFFFFF">
              <a:alpha val="75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" name="AutoShape 4"/>
          <p:cNvSpPr/>
          <p:nvPr/>
        </p:nvSpPr>
        <p:spPr>
          <a:xfrm>
            <a:off x="952500" y="1625600"/>
            <a:ext cx="609600" cy="609600"/>
          </a:xfrm>
          <a:prstGeom prst="ellipse">
            <a:avLst/>
          </a:prstGeom>
          <a:solidFill>
            <a:srgbClr val="1C1C1C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952500" y="1727200"/>
            <a:ext cx="6096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8B4513"/>
                </a:solidFill>
                <a:latin typeface="Noto Serif SC"/>
                <a:ea typeface="Noto Serif SC"/>
                <a:cs typeface="Noto Serif SC"/>
                <a:sym typeface="Noto Serif SC"/>
              </a:rPr>
              <a:t>01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1841500" y="1549400"/>
            <a:ext cx="3810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忌居中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1841500" y="1930400"/>
            <a:ext cx="381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主体不宜放在画面正中央，避免视觉重心呆板，缺乏灵动变化。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762000" y="2667000"/>
            <a:ext cx="5207000" cy="1079500"/>
          </a:xfrm>
          <a:prstGeom prst="roundRect">
            <a:avLst>
              <a:gd name="adj" fmla="val 14117"/>
            </a:avLst>
          </a:prstGeom>
          <a:solidFill>
            <a:srgbClr val="FFFFFF">
              <a:alpha val="75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9" name="AutoShape 9"/>
          <p:cNvSpPr/>
          <p:nvPr/>
        </p:nvSpPr>
        <p:spPr>
          <a:xfrm>
            <a:off x="952500" y="2895600"/>
            <a:ext cx="609600" cy="609600"/>
          </a:xfrm>
          <a:prstGeom prst="ellipse">
            <a:avLst/>
          </a:prstGeom>
          <a:solidFill>
            <a:srgbClr val="1C1C1C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0" name="AutoShape 10"/>
          <p:cNvSpPr/>
          <p:nvPr/>
        </p:nvSpPr>
        <p:spPr>
          <a:xfrm>
            <a:off x="952500" y="2997200"/>
            <a:ext cx="6096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8B4513"/>
                </a:solidFill>
                <a:latin typeface="Noto Serif SC"/>
                <a:ea typeface="Noto Serif SC"/>
                <a:cs typeface="Noto Serif SC"/>
                <a:sym typeface="Noto Serif SC"/>
              </a:rPr>
              <a:t>02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1841500" y="2819400"/>
            <a:ext cx="3810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忌对称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1841500" y="3200400"/>
            <a:ext cx="381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左右或上下不宜完全对称，对称易显平庸，宜取“破对称”之势。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762000" y="3937000"/>
            <a:ext cx="5207000" cy="1079500"/>
          </a:xfrm>
          <a:prstGeom prst="roundRect">
            <a:avLst>
              <a:gd name="adj" fmla="val 14117"/>
            </a:avLst>
          </a:prstGeom>
          <a:solidFill>
            <a:srgbClr val="FFFFFF">
              <a:alpha val="75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4" name="AutoShape 14"/>
          <p:cNvSpPr/>
          <p:nvPr/>
        </p:nvSpPr>
        <p:spPr>
          <a:xfrm>
            <a:off x="952500" y="4165600"/>
            <a:ext cx="609600" cy="609600"/>
          </a:xfrm>
          <a:prstGeom prst="ellipse">
            <a:avLst/>
          </a:prstGeom>
          <a:solidFill>
            <a:srgbClr val="1C1C1C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5" name="AutoShape 15"/>
          <p:cNvSpPr/>
          <p:nvPr/>
        </p:nvSpPr>
        <p:spPr>
          <a:xfrm>
            <a:off x="952500" y="4267200"/>
            <a:ext cx="6096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8B4513"/>
                </a:solidFill>
                <a:latin typeface="Noto Serif SC"/>
                <a:ea typeface="Noto Serif SC"/>
                <a:cs typeface="Noto Serif SC"/>
                <a:sym typeface="Noto Serif SC"/>
              </a:rPr>
              <a:t>03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1841500" y="4089400"/>
            <a:ext cx="3810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忌平行</a:t>
            </a:r>
            <a:endParaRPr lang="en-US" sz="1100"/>
          </a:p>
        </p:txBody>
      </p:sp>
      <p:sp>
        <p:nvSpPr>
          <p:cNvPr id="17" name="AutoShape 17"/>
          <p:cNvSpPr/>
          <p:nvPr/>
        </p:nvSpPr>
        <p:spPr>
          <a:xfrm>
            <a:off x="1841500" y="4470400"/>
            <a:ext cx="381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枝干之间忌出现平行线条，平行会使画面缺乏穿插的节奏感与力度。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762000" y="5207000"/>
            <a:ext cx="5207000" cy="1079500"/>
          </a:xfrm>
          <a:prstGeom prst="roundRect">
            <a:avLst>
              <a:gd name="adj" fmla="val 14117"/>
            </a:avLst>
          </a:prstGeom>
          <a:solidFill>
            <a:srgbClr val="FFFFFF">
              <a:alpha val="75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9" name="AutoShape 19"/>
          <p:cNvSpPr/>
          <p:nvPr/>
        </p:nvSpPr>
        <p:spPr>
          <a:xfrm>
            <a:off x="952500" y="5435600"/>
            <a:ext cx="609600" cy="609600"/>
          </a:xfrm>
          <a:prstGeom prst="ellipse">
            <a:avLst/>
          </a:prstGeom>
          <a:solidFill>
            <a:srgbClr val="1C1C1C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0" name="AutoShape 20"/>
          <p:cNvSpPr/>
          <p:nvPr/>
        </p:nvSpPr>
        <p:spPr>
          <a:xfrm>
            <a:off x="952500" y="5537200"/>
            <a:ext cx="6096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8B4513"/>
                </a:solidFill>
                <a:latin typeface="Noto Serif SC"/>
                <a:ea typeface="Noto Serif SC"/>
                <a:cs typeface="Noto Serif SC"/>
                <a:sym typeface="Noto Serif SC"/>
              </a:rPr>
              <a:t>04</a:t>
            </a:r>
            <a:endParaRPr lang="en-US" sz="1100"/>
          </a:p>
        </p:txBody>
      </p:sp>
      <p:sp>
        <p:nvSpPr>
          <p:cNvPr id="21" name="AutoShape 21"/>
          <p:cNvSpPr/>
          <p:nvPr/>
        </p:nvSpPr>
        <p:spPr>
          <a:xfrm>
            <a:off x="1841500" y="5359400"/>
            <a:ext cx="3810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忌十字交叉</a:t>
            </a:r>
            <a:endParaRPr lang="en-US" sz="1100"/>
          </a:p>
        </p:txBody>
      </p:sp>
      <p:sp>
        <p:nvSpPr>
          <p:cNvPr id="22" name="AutoShape 22"/>
          <p:cNvSpPr/>
          <p:nvPr/>
        </p:nvSpPr>
        <p:spPr>
          <a:xfrm>
            <a:off x="1841500" y="5740400"/>
            <a:ext cx="381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枝干穿插忌形成死板的十字形，此类交叉过于规整，缺少自然之趣。</a:t>
            </a:r>
            <a:endParaRPr lang="en-US" sz="1100"/>
          </a:p>
        </p:txBody>
      </p:sp>
      <p:sp>
        <p:nvSpPr>
          <p:cNvPr id="23" name="AutoShape 23"/>
          <p:cNvSpPr/>
          <p:nvPr/>
        </p:nvSpPr>
        <p:spPr>
          <a:xfrm>
            <a:off x="6223000" y="1397000"/>
            <a:ext cx="5207000" cy="1079500"/>
          </a:xfrm>
          <a:prstGeom prst="roundRect">
            <a:avLst>
              <a:gd name="adj" fmla="val 14117"/>
            </a:avLst>
          </a:prstGeom>
          <a:solidFill>
            <a:srgbClr val="FFFFFF">
              <a:alpha val="75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4" name="AutoShape 24"/>
          <p:cNvSpPr/>
          <p:nvPr/>
        </p:nvSpPr>
        <p:spPr>
          <a:xfrm>
            <a:off x="6413500" y="1625600"/>
            <a:ext cx="609600" cy="609600"/>
          </a:xfrm>
          <a:prstGeom prst="ellipse">
            <a:avLst/>
          </a:prstGeom>
          <a:solidFill>
            <a:srgbClr val="1C1C1C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5" name="AutoShape 25"/>
          <p:cNvSpPr/>
          <p:nvPr/>
        </p:nvSpPr>
        <p:spPr>
          <a:xfrm>
            <a:off x="6413500" y="1727200"/>
            <a:ext cx="6096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8B4513"/>
                </a:solidFill>
                <a:latin typeface="Noto Serif SC"/>
                <a:ea typeface="Noto Serif SC"/>
                <a:cs typeface="Noto Serif SC"/>
                <a:sym typeface="Noto Serif SC"/>
              </a:rPr>
              <a:t>05</a:t>
            </a:r>
            <a:endParaRPr lang="en-US" sz="1100"/>
          </a:p>
        </p:txBody>
      </p:sp>
      <p:sp>
        <p:nvSpPr>
          <p:cNvPr id="26" name="AutoShape 26"/>
          <p:cNvSpPr/>
          <p:nvPr/>
        </p:nvSpPr>
        <p:spPr>
          <a:xfrm>
            <a:off x="7302500" y="1549400"/>
            <a:ext cx="3810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忌三线交于一点</a:t>
            </a:r>
            <a:endParaRPr lang="en-US" sz="1100"/>
          </a:p>
        </p:txBody>
      </p:sp>
      <p:sp>
        <p:nvSpPr>
          <p:cNvPr id="27" name="AutoShape 27"/>
          <p:cNvSpPr/>
          <p:nvPr/>
        </p:nvSpPr>
        <p:spPr>
          <a:xfrm>
            <a:off x="7302500" y="1930400"/>
            <a:ext cx="381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三条以上枝干不宜交于一点，会使画面中心拥堵，视觉张力分散。</a:t>
            </a:r>
            <a:endParaRPr lang="en-US" sz="1100"/>
          </a:p>
        </p:txBody>
      </p:sp>
      <p:sp>
        <p:nvSpPr>
          <p:cNvPr id="28" name="AutoShape 28"/>
          <p:cNvSpPr/>
          <p:nvPr/>
        </p:nvSpPr>
        <p:spPr>
          <a:xfrm>
            <a:off x="6223000" y="2667000"/>
            <a:ext cx="5207000" cy="1079500"/>
          </a:xfrm>
          <a:prstGeom prst="roundRect">
            <a:avLst>
              <a:gd name="adj" fmla="val 14117"/>
            </a:avLst>
          </a:prstGeom>
          <a:solidFill>
            <a:srgbClr val="FFFFFF">
              <a:alpha val="75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9" name="AutoShape 29"/>
          <p:cNvSpPr/>
          <p:nvPr/>
        </p:nvSpPr>
        <p:spPr>
          <a:xfrm>
            <a:off x="6413500" y="2895600"/>
            <a:ext cx="609600" cy="609600"/>
          </a:xfrm>
          <a:prstGeom prst="ellipse">
            <a:avLst/>
          </a:prstGeom>
          <a:solidFill>
            <a:srgbClr val="1C1C1C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0" name="AutoShape 30"/>
          <p:cNvSpPr/>
          <p:nvPr/>
        </p:nvSpPr>
        <p:spPr>
          <a:xfrm>
            <a:off x="6413500" y="2997200"/>
            <a:ext cx="6096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8B4513"/>
                </a:solidFill>
                <a:latin typeface="Noto Serif SC"/>
                <a:ea typeface="Noto Serif SC"/>
                <a:cs typeface="Noto Serif SC"/>
                <a:sym typeface="Noto Serif SC"/>
              </a:rPr>
              <a:t>06</a:t>
            </a:r>
            <a:endParaRPr lang="en-US" sz="1100"/>
          </a:p>
        </p:txBody>
      </p:sp>
      <p:sp>
        <p:nvSpPr>
          <p:cNvPr id="31" name="AutoShape 31"/>
          <p:cNvSpPr/>
          <p:nvPr/>
        </p:nvSpPr>
        <p:spPr>
          <a:xfrm>
            <a:off x="7302500" y="2819400"/>
            <a:ext cx="3810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忌四角堵死</a:t>
            </a:r>
            <a:endParaRPr lang="en-US" sz="1100"/>
          </a:p>
        </p:txBody>
      </p:sp>
      <p:sp>
        <p:nvSpPr>
          <p:cNvPr id="32" name="AutoShape 32"/>
          <p:cNvSpPr/>
          <p:nvPr/>
        </p:nvSpPr>
        <p:spPr>
          <a:xfrm>
            <a:off x="7302500" y="3200400"/>
            <a:ext cx="381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画面四角要留有透气口，避免闭塞感，讲究“疏可走马，密不透风”。</a:t>
            </a:r>
            <a:endParaRPr lang="en-US" sz="1100"/>
          </a:p>
        </p:txBody>
      </p:sp>
      <p:sp>
        <p:nvSpPr>
          <p:cNvPr id="33" name="AutoShape 33"/>
          <p:cNvSpPr/>
          <p:nvPr/>
        </p:nvSpPr>
        <p:spPr>
          <a:xfrm>
            <a:off x="6223000" y="3937000"/>
            <a:ext cx="5207000" cy="1079500"/>
          </a:xfrm>
          <a:prstGeom prst="roundRect">
            <a:avLst>
              <a:gd name="adj" fmla="val 14117"/>
            </a:avLst>
          </a:prstGeom>
          <a:solidFill>
            <a:srgbClr val="FFFFFF">
              <a:alpha val="75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4" name="AutoShape 34"/>
          <p:cNvSpPr/>
          <p:nvPr/>
        </p:nvSpPr>
        <p:spPr>
          <a:xfrm>
            <a:off x="6413500" y="4165600"/>
            <a:ext cx="609600" cy="609600"/>
          </a:xfrm>
          <a:prstGeom prst="ellipse">
            <a:avLst/>
          </a:prstGeom>
          <a:solidFill>
            <a:srgbClr val="1C1C1C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5" name="AutoShape 35"/>
          <p:cNvSpPr/>
          <p:nvPr/>
        </p:nvSpPr>
        <p:spPr>
          <a:xfrm>
            <a:off x="6413500" y="4267200"/>
            <a:ext cx="6096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8B4513"/>
                </a:solidFill>
                <a:latin typeface="Noto Serif SC"/>
                <a:ea typeface="Noto Serif SC"/>
                <a:cs typeface="Noto Serif SC"/>
                <a:sym typeface="Noto Serif SC"/>
              </a:rPr>
              <a:t>07</a:t>
            </a:r>
            <a:endParaRPr lang="en-US" sz="1100"/>
          </a:p>
        </p:txBody>
      </p:sp>
      <p:sp>
        <p:nvSpPr>
          <p:cNvPr id="36" name="AutoShape 36"/>
          <p:cNvSpPr/>
          <p:nvPr/>
        </p:nvSpPr>
        <p:spPr>
          <a:xfrm>
            <a:off x="7302500" y="4089400"/>
            <a:ext cx="3810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忌枝干垂直或水平</a:t>
            </a:r>
            <a:endParaRPr lang="en-US" sz="1100"/>
          </a:p>
        </p:txBody>
      </p:sp>
      <p:sp>
        <p:nvSpPr>
          <p:cNvPr id="37" name="AutoShape 37"/>
          <p:cNvSpPr/>
          <p:nvPr/>
        </p:nvSpPr>
        <p:spPr>
          <a:xfrm>
            <a:off x="7302500" y="4470400"/>
            <a:ext cx="381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枝干忌与画纸边缘垂直或平行，宜取斜势入画，以表现梅花的动势。</a:t>
            </a:r>
            <a:endParaRPr lang="en-US" sz="1100"/>
          </a:p>
        </p:txBody>
      </p:sp>
      <p:sp>
        <p:nvSpPr>
          <p:cNvPr id="38" name="AutoShape 38"/>
          <p:cNvSpPr/>
          <p:nvPr/>
        </p:nvSpPr>
        <p:spPr>
          <a:xfrm>
            <a:off x="6223000" y="5207000"/>
            <a:ext cx="5207000" cy="1079500"/>
          </a:xfrm>
          <a:prstGeom prst="roundRect">
            <a:avLst>
              <a:gd name="adj" fmla="val 14117"/>
            </a:avLst>
          </a:prstGeom>
          <a:solidFill>
            <a:srgbClr val="FFFFFF">
              <a:alpha val="75000"/>
            </a:srgbClr>
          </a:solidFill>
          <a:ln w="25400" cap="flat" cmpd="sng">
            <a:noFill/>
            <a:prstDash val="solid"/>
            <a:round/>
          </a:ln>
          <a:effectLst>
            <a:outerShdw blurRad="1524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9" name="AutoShape 39"/>
          <p:cNvSpPr/>
          <p:nvPr/>
        </p:nvSpPr>
        <p:spPr>
          <a:xfrm>
            <a:off x="6413500" y="5435600"/>
            <a:ext cx="609600" cy="609600"/>
          </a:xfrm>
          <a:prstGeom prst="ellipse">
            <a:avLst/>
          </a:prstGeom>
          <a:solidFill>
            <a:srgbClr val="1C1C1C">
              <a:alpha val="8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40" name="AutoShape 40"/>
          <p:cNvSpPr/>
          <p:nvPr/>
        </p:nvSpPr>
        <p:spPr>
          <a:xfrm>
            <a:off x="6413500" y="5537200"/>
            <a:ext cx="609600" cy="4064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400" b="1" i="0" u="none" strike="noStrike">
                <a:solidFill>
                  <a:srgbClr val="8B4513"/>
                </a:solidFill>
                <a:latin typeface="Noto Serif SC"/>
                <a:ea typeface="Noto Serif SC"/>
                <a:cs typeface="Noto Serif SC"/>
                <a:sym typeface="Noto Serif SC"/>
              </a:rPr>
              <a:t>08</a:t>
            </a:r>
            <a:endParaRPr lang="en-US" sz="1100"/>
          </a:p>
        </p:txBody>
      </p:sp>
      <p:sp>
        <p:nvSpPr>
          <p:cNvPr id="41" name="AutoShape 41"/>
          <p:cNvSpPr/>
          <p:nvPr/>
        </p:nvSpPr>
        <p:spPr>
          <a:xfrm>
            <a:off x="7302500" y="5359400"/>
            <a:ext cx="3810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5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忌均匀分布</a:t>
            </a:r>
            <a:endParaRPr lang="en-US" sz="1100"/>
          </a:p>
        </p:txBody>
      </p:sp>
      <p:sp>
        <p:nvSpPr>
          <p:cNvPr id="42" name="AutoShape 42"/>
          <p:cNvSpPr/>
          <p:nvPr/>
        </p:nvSpPr>
        <p:spPr>
          <a:xfrm>
            <a:off x="7302500" y="5740400"/>
            <a:ext cx="381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200" b="0" i="0" u="none" strike="noStrike">
                <a:solidFill>
                  <a:srgbClr val="595959"/>
                </a:solidFill>
                <a:latin typeface="Noto Serif SC"/>
                <a:ea typeface="Noto Serif SC"/>
                <a:cs typeface="Noto Serif SC"/>
                <a:sym typeface="Noto Serif SC"/>
              </a:rPr>
              <a:t>花朵和枝干的分布忌均匀、平均，需有聚有散，疏密相间，气韵生动。</a:t>
            </a:r>
            <a:endParaRPr lang="en-US" sz="11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2159000"/>
            <a:ext cx="12192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伍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0" y="3302000"/>
            <a:ext cx="1219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36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名家典范，清气长存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0" y="4445000"/>
            <a:ext cx="1219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2000" b="0" i="0" u="none" strike="noStrike" spc="300">
                <a:solidFill>
                  <a:srgbClr val="1C1C1C"/>
                </a:solidFill>
                <a:latin typeface="Noto Sans SC"/>
                <a:ea typeface="Noto Sans SC"/>
                <a:cs typeface="Noto Sans SC"/>
                <a:sym typeface="Noto Sans SC"/>
              </a:rPr>
              <a:t>画梅名家及其作品赏析</a:t>
            </a:r>
            <a:endParaRPr lang="en-US" sz="11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381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王冕 &amp; 徐渭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397000"/>
            <a:ext cx="5207000" cy="4953000"/>
          </a:xfrm>
          <a:prstGeom prst="roundRect">
            <a:avLst>
              <a:gd name="adj" fmla="val 4102"/>
            </a:avLst>
          </a:prstGeom>
          <a:solidFill>
            <a:srgbClr val="FFFFFF">
              <a:alpha val="90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635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 l="10000" r="10000"/>
          <a:stretch>
            <a:fillRect/>
          </a:stretch>
        </p:blipFill>
        <p:spPr>
          <a:xfrm>
            <a:off x="952500" y="1587500"/>
            <a:ext cx="2032000" cy="4572000"/>
          </a:xfrm>
          <a:prstGeom prst="roundRect">
            <a:avLst>
              <a:gd name="adj" fmla="val 7500"/>
            </a:avLst>
          </a:prstGeom>
          <a:noFill/>
          <a:ln w="25400" cap="flat" cmpd="sng">
            <a:noFill/>
            <a:prstDash val="solid"/>
            <a:round/>
          </a:ln>
          <a:effectLst>
            <a:outerShdw blurRad="101600" dist="38100" dir="2700000" algn="tl" rotWithShape="0">
              <a:srgbClr val="000000">
                <a:alpha val="10000"/>
              </a:srgbClr>
            </a:outerShdw>
          </a:effectLst>
        </p:spPr>
      </p:pic>
      <p:sp>
        <p:nvSpPr>
          <p:cNvPr id="5" name="AutoShape 5"/>
          <p:cNvSpPr/>
          <p:nvPr/>
        </p:nvSpPr>
        <p:spPr>
          <a:xfrm>
            <a:off x="3175000" y="1714500"/>
            <a:ext cx="2286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2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王冕 · 元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3175000" y="2286000"/>
            <a:ext cx="228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0" i="1" u="none" strike="noStrike">
                <a:solidFill>
                  <a:srgbClr val="8B4513"/>
                </a:solidFill>
                <a:latin typeface="Noto Serif SC"/>
                <a:ea typeface="Noto Serif SC"/>
                <a:cs typeface="Noto Serif SC"/>
                <a:sym typeface="Noto Serif SC"/>
              </a:rPr>
              <a:t>“不要人夸颜色好，只留清气满乾坤”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3175000" y="2857500"/>
            <a:ext cx="2159000" cy="12700"/>
          </a:xfrm>
          <a:prstGeom prst="roundRect">
            <a:avLst>
              <a:gd name="adj" fmla="val 0"/>
            </a:avLst>
          </a:prstGeom>
          <a:solidFill>
            <a:srgbClr val="D2C8BE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3175000" y="3111500"/>
            <a:ext cx="21590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>
                <a:solidFill>
                  <a:srgbClr val="3C3C3C"/>
                </a:solidFill>
                <a:latin typeface="Noto Serif SC"/>
                <a:ea typeface="Noto Serif SC"/>
                <a:cs typeface="Noto Serif SC"/>
                <a:sym typeface="Noto Serif SC"/>
              </a:rPr>
              <a:t>▍ 艺术风格：墨梅鼻祖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3175000" y="3556000"/>
            <a:ext cx="2159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1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首创“点墨法”，以浓墨挥写枝干，淡墨点染花朵。构图多取折枝，枝干挺劲，花朵繁密清雅，意境空灵。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3175000" y="4572000"/>
            <a:ext cx="21590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>
                <a:solidFill>
                  <a:srgbClr val="3C3C3C"/>
                </a:solidFill>
                <a:latin typeface="Noto Serif SC"/>
                <a:ea typeface="Noto Serif SC"/>
                <a:cs typeface="Noto Serif SC"/>
                <a:sym typeface="Noto Serif SC"/>
              </a:rPr>
              <a:t>▍ 核心成就：诗画合一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3175000" y="5016500"/>
            <a:ext cx="2159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1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将画品、诗品与人品完美融合。借梅花的素净形象，寄托了不媚世俗、坚守高洁的人格理想，为文人画树立典范。</a:t>
            </a:r>
            <a:endParaRPr lang="en-US" sz="1100"/>
          </a:p>
        </p:txBody>
      </p:sp>
      <p:sp>
        <p:nvSpPr>
          <p:cNvPr id="12" name="AutoShape 12"/>
          <p:cNvSpPr/>
          <p:nvPr/>
        </p:nvSpPr>
        <p:spPr>
          <a:xfrm>
            <a:off x="6223000" y="1397000"/>
            <a:ext cx="5207000" cy="4953000"/>
          </a:xfrm>
          <a:prstGeom prst="roundRect">
            <a:avLst>
              <a:gd name="adj" fmla="val 4102"/>
            </a:avLst>
          </a:prstGeom>
          <a:solidFill>
            <a:srgbClr val="FFFFFF">
              <a:alpha val="90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635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 r:embed="rId3"/>
          <a:srcRect t="20139" b="20139"/>
          <a:stretch>
            <a:fillRect/>
          </a:stretch>
        </p:blipFill>
        <p:spPr>
          <a:xfrm>
            <a:off x="6413500" y="1587500"/>
            <a:ext cx="2032000" cy="4572000"/>
          </a:xfrm>
          <a:prstGeom prst="roundRect">
            <a:avLst>
              <a:gd name="adj" fmla="val 7500"/>
            </a:avLst>
          </a:prstGeom>
          <a:noFill/>
          <a:ln w="25400" cap="flat" cmpd="sng">
            <a:noFill/>
            <a:prstDash val="solid"/>
            <a:round/>
          </a:ln>
          <a:effectLst>
            <a:outerShdw blurRad="101600" dist="38100" dir="2700000" algn="tl" rotWithShape="0">
              <a:srgbClr val="000000">
                <a:alpha val="10000"/>
              </a:srgbClr>
            </a:outerShdw>
          </a:effectLst>
        </p:spPr>
      </p:pic>
      <p:sp>
        <p:nvSpPr>
          <p:cNvPr id="14" name="AutoShape 14"/>
          <p:cNvSpPr/>
          <p:nvPr/>
        </p:nvSpPr>
        <p:spPr>
          <a:xfrm>
            <a:off x="8636000" y="1714500"/>
            <a:ext cx="2286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2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徐渭 · 明</a:t>
            </a:r>
            <a:endParaRPr lang="en-US" sz="1100"/>
          </a:p>
        </p:txBody>
      </p:sp>
      <p:sp>
        <p:nvSpPr>
          <p:cNvPr id="15" name="AutoShape 15"/>
          <p:cNvSpPr/>
          <p:nvPr/>
        </p:nvSpPr>
        <p:spPr>
          <a:xfrm>
            <a:off x="8636000" y="2286000"/>
            <a:ext cx="228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0" i="1" u="none" strike="noStrike">
                <a:solidFill>
                  <a:srgbClr val="8B4513"/>
                </a:solidFill>
                <a:latin typeface="Noto Serif SC"/>
                <a:ea typeface="Noto Serif SC"/>
                <a:cs typeface="Noto Serif SC"/>
                <a:sym typeface="Noto Serif SC"/>
              </a:rPr>
              <a:t>“笔底明珠无处卖，闲抛闲掷野藤中”</a:t>
            </a:r>
            <a:endParaRPr lang="en-US" sz="1100"/>
          </a:p>
        </p:txBody>
      </p:sp>
      <p:sp>
        <p:nvSpPr>
          <p:cNvPr id="16" name="AutoShape 16"/>
          <p:cNvSpPr/>
          <p:nvPr/>
        </p:nvSpPr>
        <p:spPr>
          <a:xfrm>
            <a:off x="8636000" y="2857500"/>
            <a:ext cx="2159000" cy="12700"/>
          </a:xfrm>
          <a:prstGeom prst="roundRect">
            <a:avLst>
              <a:gd name="adj" fmla="val 0"/>
            </a:avLst>
          </a:prstGeom>
          <a:solidFill>
            <a:srgbClr val="D2C8BE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7" name="AutoShape 17"/>
          <p:cNvSpPr/>
          <p:nvPr/>
        </p:nvSpPr>
        <p:spPr>
          <a:xfrm>
            <a:off x="8636000" y="3111500"/>
            <a:ext cx="21590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>
                <a:solidFill>
                  <a:srgbClr val="3C3C3C"/>
                </a:solidFill>
                <a:latin typeface="Noto Serif SC"/>
                <a:ea typeface="Noto Serif SC"/>
                <a:cs typeface="Noto Serif SC"/>
                <a:sym typeface="Noto Serif SC"/>
              </a:rPr>
              <a:t>▍ 艺术风格：泼墨大写意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8636000" y="3556000"/>
            <a:ext cx="2159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1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不拘泥于物象形似，以狂放的“泼墨法”为之。笔势如龙飞凤舞，墨色淋漓多变，画面充满了强烈的节奏感与视觉张力。</a:t>
            </a:r>
            <a:endParaRPr lang="en-US" sz="1100"/>
          </a:p>
        </p:txBody>
      </p:sp>
      <p:sp>
        <p:nvSpPr>
          <p:cNvPr id="19" name="AutoShape 19"/>
          <p:cNvSpPr/>
          <p:nvPr/>
        </p:nvSpPr>
        <p:spPr>
          <a:xfrm>
            <a:off x="8636000" y="4572000"/>
            <a:ext cx="2159000" cy="317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>
                <a:solidFill>
                  <a:srgbClr val="3C3C3C"/>
                </a:solidFill>
                <a:latin typeface="Noto Serif SC"/>
                <a:ea typeface="Noto Serif SC"/>
                <a:cs typeface="Noto Serif SC"/>
                <a:sym typeface="Noto Serif SC"/>
              </a:rPr>
              <a:t>▍ 精神内核：情感宣泄</a:t>
            </a:r>
            <a:endParaRPr lang="en-US" sz="1100"/>
          </a:p>
        </p:txBody>
      </p:sp>
      <p:sp>
        <p:nvSpPr>
          <p:cNvPr id="20" name="AutoShape 20"/>
          <p:cNvSpPr/>
          <p:nvPr/>
        </p:nvSpPr>
        <p:spPr>
          <a:xfrm>
            <a:off x="8636000" y="5016500"/>
            <a:ext cx="2159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1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借梅花孤傲、倔强的形象，直抒胸臆，将内心的愤懑、狂放与对自由的追求倾注于笔端，开启了大写意花鸟的新境界。</a:t>
            </a:r>
            <a:endParaRPr lang="en-US" sz="11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508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金农 &amp; 吴昌硕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397000"/>
            <a:ext cx="5207000" cy="4826000"/>
          </a:xfrm>
          <a:prstGeom prst="roundRect">
            <a:avLst>
              <a:gd name="adj" fmla="val 3157"/>
            </a:avLst>
          </a:prstGeom>
          <a:solidFill>
            <a:srgbClr val="FFFFFF">
              <a:alpha val="85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2700000" algn="tl" rotWithShape="0">
              <a:srgbClr val="000000">
                <a:alpha val="1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 l="21875" r="21875"/>
          <a:stretch>
            <a:fillRect/>
          </a:stretch>
        </p:blipFill>
        <p:spPr>
          <a:xfrm>
            <a:off x="1016000" y="1651000"/>
            <a:ext cx="2286000" cy="4064000"/>
          </a:xfrm>
          <a:prstGeom prst="roundRect">
            <a:avLst>
              <a:gd name="adj" fmla="val 4444"/>
            </a:avLst>
          </a:prstGeom>
          <a:noFill/>
          <a:ln w="25400" cap="flat" cmpd="sng">
            <a:noFill/>
            <a:prstDash val="solid"/>
            <a:round/>
          </a:ln>
          <a:effectLst>
            <a:outerShdw blurRad="152400" dist="25400" dir="2700000" algn="tl" rotWithShape="0">
              <a:srgbClr val="000000">
                <a:alpha val="15000"/>
              </a:srgbClr>
            </a:outerShdw>
          </a:effectLst>
        </p:spPr>
      </p:pic>
      <p:sp>
        <p:nvSpPr>
          <p:cNvPr id="6" name="AutoShape 6"/>
          <p:cNvSpPr/>
          <p:nvPr/>
        </p:nvSpPr>
        <p:spPr>
          <a:xfrm>
            <a:off x="3429000" y="1778000"/>
            <a:ext cx="228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金农（清）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3429000" y="2286000"/>
            <a:ext cx="2286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646464"/>
                </a:solidFill>
                <a:latin typeface="Noto Serif SC"/>
                <a:ea typeface="Noto Serif SC"/>
                <a:cs typeface="Noto Serif SC"/>
                <a:sym typeface="Noto Serif SC"/>
              </a:rPr>
              <a:t>漆书古拙 · 奇崛冷逸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3429000" y="2794000"/>
            <a:ext cx="381000" cy="25400"/>
          </a:xfrm>
          <a:prstGeom prst="roundRect">
            <a:avLst>
              <a:gd name="adj" fmla="val 0"/>
            </a:avLst>
          </a:prstGeom>
          <a:solidFill>
            <a:srgbClr val="1C1C1C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9" name="AutoShape 9"/>
          <p:cNvSpPr/>
          <p:nvPr/>
        </p:nvSpPr>
        <p:spPr>
          <a:xfrm>
            <a:off x="3429000" y="3048000"/>
            <a:ext cx="2159000" cy="165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33000"/>
              </a:lnSpc>
              <a:defRPr/>
            </a:pPr>
            <a:r>
              <a:rPr lang="en-US" sz="1200" b="0" i="0" u="none" strike="noStrike">
                <a:solidFill>
                  <a:srgbClr val="4B4B4B"/>
                </a:solidFill>
                <a:latin typeface="Noto Serif SC"/>
                <a:ea typeface="Noto Serif SC"/>
                <a:cs typeface="Noto Serif SC"/>
                <a:sym typeface="Noto Serif SC"/>
              </a:rPr>
              <a:t>“扬州八怪”之首，独创“漆书”笔法入画。其梅枝线条古拙厚重，如金石般苍劲；构图奇绝险怪，意境冷逸孤傲，尽显文人画之清高气骨。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6223000" y="1397000"/>
            <a:ext cx="5207000" cy="4826000"/>
          </a:xfrm>
          <a:prstGeom prst="roundRect">
            <a:avLst>
              <a:gd name="adj" fmla="val 3157"/>
            </a:avLst>
          </a:prstGeom>
          <a:solidFill>
            <a:srgbClr val="FFFFFF">
              <a:alpha val="85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2700000" algn="tl" rotWithShape="0">
              <a:srgbClr val="000000">
                <a:alpha val="10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3"/>
          <a:srcRect t="919" b="919"/>
          <a:stretch>
            <a:fillRect/>
          </a:stretch>
        </p:blipFill>
        <p:spPr>
          <a:xfrm>
            <a:off x="6477000" y="1651000"/>
            <a:ext cx="2286000" cy="4064000"/>
          </a:xfrm>
          <a:prstGeom prst="roundRect">
            <a:avLst>
              <a:gd name="adj" fmla="val 4444"/>
            </a:avLst>
          </a:prstGeom>
          <a:noFill/>
          <a:ln w="25400" cap="flat" cmpd="sng">
            <a:noFill/>
            <a:prstDash val="solid"/>
            <a:round/>
          </a:ln>
          <a:effectLst>
            <a:outerShdw blurRad="152400" dist="25400" dir="2700000" algn="tl" rotWithShape="0">
              <a:srgbClr val="000000">
                <a:alpha val="15000"/>
              </a:srgbClr>
            </a:outerShdw>
          </a:effectLst>
        </p:spPr>
      </p:pic>
      <p:sp>
        <p:nvSpPr>
          <p:cNvPr id="12" name="AutoShape 12"/>
          <p:cNvSpPr/>
          <p:nvPr/>
        </p:nvSpPr>
        <p:spPr>
          <a:xfrm>
            <a:off x="8890000" y="1778000"/>
            <a:ext cx="2286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吴昌硕（近代）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8890000" y="2286000"/>
            <a:ext cx="2286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646464"/>
                </a:solidFill>
                <a:latin typeface="Noto Serif SC"/>
                <a:ea typeface="Noto Serif SC"/>
                <a:cs typeface="Noto Serif SC"/>
                <a:sym typeface="Noto Serif SC"/>
              </a:rPr>
              <a:t>金石笔意 · 万蕊千花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8890000" y="2794000"/>
            <a:ext cx="381000" cy="25400"/>
          </a:xfrm>
          <a:prstGeom prst="roundRect">
            <a:avLst>
              <a:gd name="adj" fmla="val 0"/>
            </a:avLst>
          </a:prstGeom>
          <a:solidFill>
            <a:srgbClr val="1C1C1C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5" name="AutoShape 15"/>
          <p:cNvSpPr/>
          <p:nvPr/>
        </p:nvSpPr>
        <p:spPr>
          <a:xfrm>
            <a:off x="8890000" y="3048000"/>
            <a:ext cx="2159000" cy="165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33000"/>
              </a:lnSpc>
              <a:defRPr/>
            </a:pPr>
            <a:r>
              <a:rPr lang="en-US" sz="1200" b="0" i="0" u="none" strike="noStrike">
                <a:solidFill>
                  <a:srgbClr val="4B4B4B"/>
                </a:solidFill>
                <a:latin typeface="Noto Serif SC"/>
                <a:ea typeface="Noto Serif SC"/>
                <a:cs typeface="Noto Serif SC"/>
                <a:sym typeface="Noto Serif SC"/>
              </a:rPr>
              <a:t>海派书画领军人物，将篆刻的金石笔意深度融入画梅。梅枝以篆籀笔法挥写，古拙雄健；花朵以胭脂点染，繁花似锦，气势磅礴，开近代大写意花鸟画新风。</a:t>
            </a:r>
            <a:endParaRPr lang="en-US" sz="110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2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762000" y="508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关山月——铁骨丹心，时代新声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397000"/>
            <a:ext cx="5080000" cy="4953000"/>
          </a:xfrm>
          <a:prstGeom prst="roundRect">
            <a:avLst>
              <a:gd name="adj" fmla="val 4102"/>
            </a:avLst>
          </a:prstGeom>
          <a:solidFill>
            <a:srgbClr val="FFFFFF">
              <a:alpha val="88000"/>
            </a:srgbClr>
          </a:solidFill>
          <a:ln w="25400" cap="flat" cmpd="sng">
            <a:noFill/>
            <a:prstDash val="solid"/>
            <a:round/>
          </a:ln>
          <a:effectLst>
            <a:outerShdw blurRad="203200" dist="50800" dir="27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1079500" y="1714500"/>
            <a:ext cx="4445000" cy="444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2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岭南画派 · 代表人物</a:t>
            </a:r>
            <a:endParaRPr lang="en-US" sz="1100"/>
          </a:p>
        </p:txBody>
      </p:sp>
      <p:sp>
        <p:nvSpPr>
          <p:cNvPr id="6" name="AutoShape 6"/>
          <p:cNvSpPr/>
          <p:nvPr/>
        </p:nvSpPr>
        <p:spPr>
          <a:xfrm>
            <a:off x="1079500" y="2286000"/>
            <a:ext cx="4445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>
                <a:solidFill>
                  <a:srgbClr val="646464"/>
                </a:solidFill>
                <a:latin typeface="Noto Serif SC"/>
                <a:ea typeface="Noto Serif SC"/>
                <a:cs typeface="Noto Serif SC"/>
                <a:sym typeface="Noto Serif SC"/>
              </a:rPr>
              <a:t>关山月 (1912-2000) | 现代中国画坛领军者之一</a:t>
            </a:r>
            <a:endParaRPr lang="en-US" sz="1100"/>
          </a:p>
        </p:txBody>
      </p:sp>
      <p:sp>
        <p:nvSpPr>
          <p:cNvPr id="7" name="AutoShape 7"/>
          <p:cNvSpPr/>
          <p:nvPr/>
        </p:nvSpPr>
        <p:spPr>
          <a:xfrm>
            <a:off x="1079500" y="2857500"/>
            <a:ext cx="4445000" cy="25400"/>
          </a:xfrm>
          <a:prstGeom prst="roundRect">
            <a:avLst>
              <a:gd name="adj" fmla="val 0"/>
            </a:avLst>
          </a:prstGeom>
          <a:solidFill>
            <a:srgbClr val="B22222">
              <a:alpha val="5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8" name="AutoShape 8"/>
          <p:cNvSpPr/>
          <p:nvPr/>
        </p:nvSpPr>
        <p:spPr>
          <a:xfrm>
            <a:off x="1079500" y="3175000"/>
            <a:ext cx="4445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B22222"/>
                </a:solidFill>
                <a:latin typeface="Noto Serif SC"/>
                <a:ea typeface="Noto Serif SC"/>
                <a:cs typeface="Noto Serif SC"/>
                <a:sym typeface="Noto Serif SC"/>
              </a:rPr>
              <a:t>「关梅」风骨：笔墨当随时代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1079500" y="3746500"/>
            <a:ext cx="4445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>
                <a:solidFill>
                  <a:srgbClr val="3C3C3C"/>
                </a:solidFill>
                <a:latin typeface="Noto Serif SC"/>
                <a:ea typeface="Noto Serif SC"/>
                <a:cs typeface="Noto Serif SC"/>
                <a:sym typeface="Noto Serif SC"/>
              </a:rPr>
              <a:t>突破传统文人画的柔媚清逸，以</a:t>
            </a:r>
            <a:r>
              <a:rPr lang="en-US" sz="1200" b="1" i="0" u="none" strike="noStrike">
                <a:solidFill>
                  <a:srgbClr val="3C3C3C"/>
                </a:solidFill>
                <a:latin typeface="Noto Serif SC"/>
                <a:ea typeface="Noto Serif SC"/>
                <a:cs typeface="Noto Serif SC"/>
                <a:sym typeface="Noto Serif SC"/>
              </a:rPr>
              <a:t>“雄浑厚重、热烈奔放”</a:t>
            </a:r>
            <a:r>
              <a:rPr lang="en-US" sz="1200" b="0" i="0" u="none" strike="noStrike">
                <a:solidFill>
                  <a:srgbClr val="3C3C3C"/>
                </a:solidFill>
                <a:latin typeface="Noto Serif SC"/>
                <a:ea typeface="Noto Serif SC"/>
                <a:cs typeface="Noto Serif SC"/>
                <a:sym typeface="Noto Serif SC"/>
              </a:rPr>
              <a:t>的独特面貌著称。常用巨幅构图，笔下枝干如铁铸般苍劲老辣，繁花似火焰般灼灼其华，充满了极强的视觉张力。</a:t>
            </a:r>
            <a:endParaRPr lang="en-US" sz="1100"/>
          </a:p>
        </p:txBody>
      </p:sp>
      <p:sp>
        <p:nvSpPr>
          <p:cNvPr id="10" name="AutoShape 10"/>
          <p:cNvSpPr/>
          <p:nvPr/>
        </p:nvSpPr>
        <p:spPr>
          <a:xfrm>
            <a:off x="1079500" y="5016500"/>
            <a:ext cx="4445000" cy="10795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>
                <a:solidFill>
                  <a:srgbClr val="3C3C3C"/>
                </a:solidFill>
                <a:latin typeface="Noto Serif SC"/>
                <a:ea typeface="Noto Serif SC"/>
                <a:cs typeface="Noto Serif SC"/>
                <a:sym typeface="Noto Serif SC"/>
              </a:rPr>
              <a:t>将传统笔墨语言与时代精神深度融合，画面中昂扬向上的生命力，成为中华民族</a:t>
            </a:r>
            <a:r>
              <a:rPr lang="en-US" sz="1200" b="1" i="0" u="none" strike="noStrike">
                <a:solidFill>
                  <a:srgbClr val="3C3C3C"/>
                </a:solidFill>
                <a:latin typeface="Noto Serif SC"/>
                <a:ea typeface="Noto Serif SC"/>
                <a:cs typeface="Noto Serif SC"/>
                <a:sym typeface="Noto Serif SC"/>
              </a:rPr>
              <a:t>“不屈不挠、自强不息”</a:t>
            </a:r>
            <a:r>
              <a:rPr lang="en-US" sz="1200" b="0" i="0" u="none" strike="noStrike">
                <a:solidFill>
                  <a:srgbClr val="3C3C3C"/>
                </a:solidFill>
                <a:latin typeface="Noto Serif SC"/>
                <a:ea typeface="Noto Serif SC"/>
                <a:cs typeface="Noto Serif SC"/>
                <a:sym typeface="Noto Serif SC"/>
              </a:rPr>
              <a:t>民族精神的艺术象征，是“笔墨当随时代”的典范。</a:t>
            </a:r>
            <a:endParaRPr lang="en-US" sz="1100"/>
          </a:p>
        </p:txBody>
      </p:sp>
      <p:sp>
        <p:nvSpPr>
          <p:cNvPr id="11" name="AutoShape 11"/>
          <p:cNvSpPr/>
          <p:nvPr/>
        </p:nvSpPr>
        <p:spPr>
          <a:xfrm>
            <a:off x="6096000" y="1397000"/>
            <a:ext cx="5207000" cy="4953000"/>
          </a:xfrm>
          <a:prstGeom prst="roundRect">
            <a:avLst>
              <a:gd name="adj" fmla="val 4102"/>
            </a:avLst>
          </a:prstGeom>
          <a:solidFill>
            <a:srgbClr val="FFFFFF">
              <a:alpha val="95000"/>
            </a:srgbClr>
          </a:solidFill>
          <a:ln w="25400" cap="flat" cmpd="sng">
            <a:noFill/>
            <a:prstDash val="solid"/>
            <a:round/>
          </a:ln>
          <a:effectLst>
            <a:outerShdw blurRad="317500" dist="76200" dir="2700000" algn="tl" rotWithShape="0">
              <a:srgbClr val="000000">
                <a:alpha val="15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2" name="Picture 12"/>
          <p:cNvPicPr>
            <a:picLocks noChangeAspect="1"/>
          </p:cNvPicPr>
          <p:nvPr/>
        </p:nvPicPr>
        <p:blipFill>
          <a:blip r:embed="rId2"/>
          <a:srcRect l="10371" r="10371"/>
          <a:stretch>
            <a:fillRect/>
          </a:stretch>
        </p:blipFill>
        <p:spPr>
          <a:xfrm>
            <a:off x="6286500" y="1587500"/>
            <a:ext cx="4826000" cy="4572000"/>
          </a:xfrm>
          <a:prstGeom prst="roundRect">
            <a:avLst>
              <a:gd name="adj" fmla="val 3333"/>
            </a:avLst>
          </a:prstGeom>
          <a:noFill/>
          <a:ln w="12700" cap="flat" cmpd="sng">
            <a:solidFill>
              <a:srgbClr val="DCDCDC">
                <a:alpha val="100000"/>
              </a:srgbClr>
            </a:solidFill>
            <a:prstDash val="solid"/>
            <a:rou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2413000"/>
            <a:ext cx="12192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8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陆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0" y="3683000"/>
            <a:ext cx="12192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36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总结与练习建议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0" y="4826000"/>
            <a:ext cx="1219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SUMMARY AND PRACTICE SUGGESTIONS</a:t>
            </a:r>
            <a:endParaRPr lang="en-US" sz="11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2000" y="508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总结与练习建议</a:t>
            </a:r>
            <a:endParaRPr lang="en-US" sz="1100"/>
          </a:p>
        </p:txBody>
      </p:sp>
      <p:sp>
        <p:nvSpPr>
          <p:cNvPr id="3" name="AutoShape 3"/>
          <p:cNvSpPr/>
          <p:nvPr/>
        </p:nvSpPr>
        <p:spPr>
          <a:xfrm>
            <a:off x="762000" y="1206500"/>
            <a:ext cx="10668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>
                <a:solidFill>
                  <a:srgbClr val="5A5A5A"/>
                </a:solidFill>
                <a:latin typeface="Noto Serif SC"/>
                <a:ea typeface="Noto Serif SC"/>
                <a:cs typeface="Noto Serif SC"/>
                <a:sym typeface="Noto Serif SC"/>
              </a:rPr>
              <a:t>学习画梅，是一个循序渐进的过程，需在技法、观察、文化与创作中不断求索。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762000" y="1905000"/>
            <a:ext cx="5207000" cy="1397000"/>
          </a:xfrm>
          <a:prstGeom prst="roundRect">
            <a:avLst>
              <a:gd name="adj" fmla="val 10909"/>
            </a:avLst>
          </a:prstGeom>
          <a:solidFill>
            <a:srgbClr val="F5F3ED">
              <a:alpha val="90000"/>
            </a:srgbClr>
          </a:solidFill>
          <a:ln w="25400" cap="flat" cmpd="sng">
            <a:noFill/>
            <a:prstDash val="solid"/>
            <a:round/>
          </a:ln>
          <a:effectLst>
            <a:outerShdw blurRad="127000" dist="508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5" name="AutoShape 5"/>
          <p:cNvSpPr/>
          <p:nvPr/>
        </p:nvSpPr>
        <p:spPr>
          <a:xfrm>
            <a:off x="1016000" y="2222500"/>
            <a:ext cx="762000" cy="762000"/>
          </a:xfrm>
          <a:prstGeom prst="ellipse">
            <a:avLst/>
          </a:prstGeom>
          <a:solidFill>
            <a:srgbClr val="D7D5CF">
              <a:alpha val="8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206500" y="2413000"/>
            <a:ext cx="381000" cy="381000"/>
          </a:xfrm>
          <a:prstGeom prst="rect">
            <a:avLst/>
          </a:prstGeom>
        </p:spPr>
      </p:pic>
      <p:sp>
        <p:nvSpPr>
          <p:cNvPr id="7" name="AutoShape 7"/>
          <p:cNvSpPr/>
          <p:nvPr/>
        </p:nvSpPr>
        <p:spPr>
          <a:xfrm>
            <a:off x="2032000" y="2159000"/>
            <a:ext cx="3683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临摹入手 · 师法古人</a:t>
            </a:r>
            <a:endParaRPr lang="en-US" sz="1100"/>
          </a:p>
        </p:txBody>
      </p:sp>
      <p:sp>
        <p:nvSpPr>
          <p:cNvPr id="8" name="AutoShape 8"/>
          <p:cNvSpPr/>
          <p:nvPr/>
        </p:nvSpPr>
        <p:spPr>
          <a:xfrm>
            <a:off x="2032000" y="2603500"/>
            <a:ext cx="3683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1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初期选择《梅花喜神谱》等经典画谱或名家作品临摹，重点研习笔法、墨法变化与构图布局，打下坚实基础。</a:t>
            </a:r>
            <a:endParaRPr lang="en-US" sz="1100"/>
          </a:p>
        </p:txBody>
      </p:sp>
      <p:sp>
        <p:nvSpPr>
          <p:cNvPr id="9" name="AutoShape 9"/>
          <p:cNvSpPr/>
          <p:nvPr/>
        </p:nvSpPr>
        <p:spPr>
          <a:xfrm>
            <a:off x="762000" y="3556000"/>
            <a:ext cx="5207000" cy="1397000"/>
          </a:xfrm>
          <a:prstGeom prst="roundRect">
            <a:avLst>
              <a:gd name="adj" fmla="val 10909"/>
            </a:avLst>
          </a:prstGeom>
          <a:solidFill>
            <a:srgbClr val="F5F3ED">
              <a:alpha val="90000"/>
            </a:srgbClr>
          </a:solidFill>
          <a:ln w="25400" cap="flat" cmpd="sng">
            <a:noFill/>
            <a:prstDash val="solid"/>
            <a:round/>
          </a:ln>
          <a:effectLst>
            <a:outerShdw blurRad="127000" dist="508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0" name="AutoShape 10"/>
          <p:cNvSpPr/>
          <p:nvPr/>
        </p:nvSpPr>
        <p:spPr>
          <a:xfrm>
            <a:off x="1016000" y="3873500"/>
            <a:ext cx="762000" cy="762000"/>
          </a:xfrm>
          <a:prstGeom prst="ellipse">
            <a:avLst/>
          </a:prstGeom>
          <a:solidFill>
            <a:srgbClr val="D7D5CF">
              <a:alpha val="8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1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06500" y="4064000"/>
            <a:ext cx="381000" cy="381000"/>
          </a:xfrm>
          <a:prstGeom prst="rect">
            <a:avLst/>
          </a:prstGeom>
        </p:spPr>
      </p:pic>
      <p:sp>
        <p:nvSpPr>
          <p:cNvPr id="12" name="AutoShape 12"/>
          <p:cNvSpPr/>
          <p:nvPr/>
        </p:nvSpPr>
        <p:spPr>
          <a:xfrm>
            <a:off x="2032000" y="3810000"/>
            <a:ext cx="3683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观察写生 · 外师造化</a:t>
            </a:r>
            <a:endParaRPr lang="en-US" sz="1100"/>
          </a:p>
        </p:txBody>
      </p:sp>
      <p:sp>
        <p:nvSpPr>
          <p:cNvPr id="13" name="AutoShape 13"/>
          <p:cNvSpPr/>
          <p:nvPr/>
        </p:nvSpPr>
        <p:spPr>
          <a:xfrm>
            <a:off x="2032000" y="4254500"/>
            <a:ext cx="3683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1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走出画室，细致观察真实梅花的枝干穿插、花萼朝向与生长姿态，将自然之美转化为笔下之形，做到“外师造化”。</a:t>
            </a:r>
            <a:endParaRPr lang="en-US" sz="1100"/>
          </a:p>
        </p:txBody>
      </p:sp>
      <p:sp>
        <p:nvSpPr>
          <p:cNvPr id="14" name="AutoShape 14"/>
          <p:cNvSpPr/>
          <p:nvPr/>
        </p:nvSpPr>
        <p:spPr>
          <a:xfrm>
            <a:off x="6223000" y="1905000"/>
            <a:ext cx="5207000" cy="1397000"/>
          </a:xfrm>
          <a:prstGeom prst="roundRect">
            <a:avLst>
              <a:gd name="adj" fmla="val 10909"/>
            </a:avLst>
          </a:prstGeom>
          <a:solidFill>
            <a:srgbClr val="F5F3ED">
              <a:alpha val="90000"/>
            </a:srgbClr>
          </a:solidFill>
          <a:ln w="25400" cap="flat" cmpd="sng">
            <a:noFill/>
            <a:prstDash val="solid"/>
            <a:round/>
          </a:ln>
          <a:effectLst>
            <a:outerShdw blurRad="127000" dist="508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15" name="AutoShape 15"/>
          <p:cNvSpPr/>
          <p:nvPr/>
        </p:nvSpPr>
        <p:spPr>
          <a:xfrm>
            <a:off x="6477000" y="2222500"/>
            <a:ext cx="762000" cy="762000"/>
          </a:xfrm>
          <a:prstGeom prst="ellipse">
            <a:avLst/>
          </a:prstGeom>
          <a:solidFill>
            <a:srgbClr val="D7D5CF">
              <a:alpha val="8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667500" y="2413000"/>
            <a:ext cx="381000" cy="381000"/>
          </a:xfrm>
          <a:prstGeom prst="rect">
            <a:avLst/>
          </a:prstGeom>
        </p:spPr>
      </p:pic>
      <p:sp>
        <p:nvSpPr>
          <p:cNvPr id="17" name="AutoShape 17"/>
          <p:cNvSpPr/>
          <p:nvPr/>
        </p:nvSpPr>
        <p:spPr>
          <a:xfrm>
            <a:off x="7493000" y="2159000"/>
            <a:ext cx="3683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理解文化 · 中得心源</a:t>
            </a:r>
            <a:endParaRPr lang="en-US" sz="1100"/>
          </a:p>
        </p:txBody>
      </p:sp>
      <p:sp>
        <p:nvSpPr>
          <p:cNvPr id="18" name="AutoShape 18"/>
          <p:cNvSpPr/>
          <p:nvPr/>
        </p:nvSpPr>
        <p:spPr>
          <a:xfrm>
            <a:off x="7493000" y="2603500"/>
            <a:ext cx="3683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1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深入体会梅花“傲雪迎春”的精神内核与高洁的文化象征，将个人情感融入笔墨之中，达到“中得心源”的境界。</a:t>
            </a:r>
            <a:endParaRPr lang="en-US" sz="1100"/>
          </a:p>
        </p:txBody>
      </p:sp>
      <p:sp>
        <p:nvSpPr>
          <p:cNvPr id="19" name="AutoShape 19"/>
          <p:cNvSpPr/>
          <p:nvPr/>
        </p:nvSpPr>
        <p:spPr>
          <a:xfrm>
            <a:off x="6223000" y="3556000"/>
            <a:ext cx="5207000" cy="1397000"/>
          </a:xfrm>
          <a:prstGeom prst="roundRect">
            <a:avLst>
              <a:gd name="adj" fmla="val 10909"/>
            </a:avLst>
          </a:prstGeom>
          <a:solidFill>
            <a:srgbClr val="F5F3ED">
              <a:alpha val="90000"/>
            </a:srgbClr>
          </a:solidFill>
          <a:ln w="25400" cap="flat" cmpd="sng">
            <a:noFill/>
            <a:prstDash val="solid"/>
            <a:round/>
          </a:ln>
          <a:effectLst>
            <a:outerShdw blurRad="127000" dist="508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0" name="AutoShape 20"/>
          <p:cNvSpPr/>
          <p:nvPr/>
        </p:nvSpPr>
        <p:spPr>
          <a:xfrm>
            <a:off x="6477000" y="3873500"/>
            <a:ext cx="762000" cy="762000"/>
          </a:xfrm>
          <a:prstGeom prst="ellipse">
            <a:avLst/>
          </a:prstGeom>
          <a:solidFill>
            <a:srgbClr val="D7D5CF">
              <a:alpha val="8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pic>
        <p:nvPicPr>
          <p:cNvPr id="21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667500" y="4064000"/>
            <a:ext cx="381000" cy="381000"/>
          </a:xfrm>
          <a:prstGeom prst="rect">
            <a:avLst/>
          </a:prstGeom>
        </p:spPr>
      </p:pic>
      <p:sp>
        <p:nvSpPr>
          <p:cNvPr id="22" name="AutoShape 22"/>
          <p:cNvSpPr/>
          <p:nvPr/>
        </p:nvSpPr>
        <p:spPr>
          <a:xfrm>
            <a:off x="7493000" y="3810000"/>
            <a:ext cx="3683000" cy="3556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勇于创作 · 自成一家</a:t>
            </a:r>
            <a:endParaRPr lang="en-US" sz="1100"/>
          </a:p>
        </p:txBody>
      </p:sp>
      <p:sp>
        <p:nvSpPr>
          <p:cNvPr id="23" name="AutoShape 23"/>
          <p:cNvSpPr/>
          <p:nvPr/>
        </p:nvSpPr>
        <p:spPr>
          <a:xfrm>
            <a:off x="7493000" y="4254500"/>
            <a:ext cx="3683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08000"/>
              </a:lnSpc>
              <a:defRPr/>
            </a:pPr>
            <a:r>
              <a:rPr lang="en-US" sz="11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在熟练掌握基础技法后，尝试进行小幅主题创作，从模仿走向创新，逐渐探索并形成具有个人特色的艺术风格。</a:t>
            </a:r>
            <a:endParaRPr lang="en-US" sz="1100"/>
          </a:p>
        </p:txBody>
      </p:sp>
      <p:sp>
        <p:nvSpPr>
          <p:cNvPr id="24" name="AutoShape 24"/>
          <p:cNvSpPr/>
          <p:nvPr/>
        </p:nvSpPr>
        <p:spPr>
          <a:xfrm>
            <a:off x="762000" y="5334000"/>
            <a:ext cx="10668000" cy="889000"/>
          </a:xfrm>
          <a:prstGeom prst="roundRect">
            <a:avLst>
              <a:gd name="adj" fmla="val 11428"/>
            </a:avLst>
          </a:prstGeom>
          <a:solidFill>
            <a:srgbClr val="1C1C1C">
              <a:alpha val="4000"/>
            </a:srgbClr>
          </a:solidFill>
          <a:ln w="12700" cap="flat" cmpd="sng">
            <a:solidFill>
              <a:srgbClr val="1C1C1C">
                <a:alpha val="10000"/>
              </a:srgbClr>
            </a:solidFill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25" name="AutoShape 25"/>
          <p:cNvSpPr/>
          <p:nvPr/>
        </p:nvSpPr>
        <p:spPr>
          <a:xfrm>
            <a:off x="1016000" y="5486400"/>
            <a:ext cx="10160000" cy="584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17000"/>
              </a:lnSpc>
              <a:defRPr/>
            </a:pPr>
            <a:r>
              <a:rPr lang="en-US" sz="1200" b="0" i="0" u="none" strike="noStrike">
                <a:solidFill>
                  <a:srgbClr val="3C3C3C"/>
                </a:solidFill>
                <a:latin typeface="Noto Serif SC"/>
                <a:ea typeface="Noto Serif SC"/>
                <a:cs typeface="Noto Serif SC"/>
                <a:sym typeface="Noto Serif SC"/>
              </a:rPr>
              <a:t>画梅不仅是学习一种绘画技巧，更是在与千年的文化传统对话。愿你在笔墨间修养身心，体悟那份“只留清气满乾坤”的精神境界。</a:t>
            </a:r>
            <a:endParaRPr lang="en-US" sz="11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</a:p>
        </p:txBody>
      </p:sp>
      <p:sp>
        <p:nvSpPr>
          <p:cNvPr id="3" name="AutoShape 3"/>
          <p:cNvSpPr/>
          <p:nvPr/>
        </p:nvSpPr>
        <p:spPr>
          <a:xfrm>
            <a:off x="0" y="2540000"/>
            <a:ext cx="1219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4000" b="1" i="0" u="none" strike="noStrike">
                <a:solidFill>
                  <a:srgbClr val="1C1C1C"/>
                </a:solidFill>
                <a:latin typeface="Noto Serif SC"/>
                <a:ea typeface="Noto Serif SC"/>
                <a:cs typeface="Noto Serif SC"/>
                <a:sym typeface="Noto Serif SC"/>
              </a:rPr>
              <a:t>感谢观看</a:t>
            </a:r>
            <a:endParaRPr lang="en-US" sz="1100"/>
          </a:p>
        </p:txBody>
      </p:sp>
      <p:sp>
        <p:nvSpPr>
          <p:cNvPr id="4" name="AutoShape 4"/>
          <p:cNvSpPr/>
          <p:nvPr/>
        </p:nvSpPr>
        <p:spPr>
          <a:xfrm>
            <a:off x="0" y="3556000"/>
            <a:ext cx="12192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0" i="0" u="none" strike="noStrike">
                <a:solidFill>
                  <a:srgbClr val="555555"/>
                </a:solidFill>
                <a:latin typeface="Noto Serif SC"/>
                <a:ea typeface="Noto Serif SC"/>
                <a:cs typeface="Noto Serif SC"/>
                <a:sym typeface="Noto Serif SC"/>
              </a:rPr>
              <a:t>THANKS FOR WATCHING</a:t>
            </a:r>
            <a:endParaRPr lang="en-US" sz="1100"/>
          </a:p>
        </p:txBody>
      </p:sp>
      <p:sp>
        <p:nvSpPr>
          <p:cNvPr id="5" name="AutoShape 5"/>
          <p:cNvSpPr/>
          <p:nvPr/>
        </p:nvSpPr>
        <p:spPr>
          <a:xfrm>
            <a:off x="0" y="4572000"/>
            <a:ext cx="1219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200" b="0" i="0" u="none" strike="noStrike">
                <a:solidFill>
                  <a:srgbClr val="666666"/>
                </a:solidFill>
                <a:latin typeface="Noto Serif SC"/>
                <a:ea typeface="Noto Serif SC"/>
                <a:cs typeface="Noto Serif SC"/>
                <a:sym typeface="Noto Serif SC"/>
              </a:rPr>
              <a:t>— 水墨 · 梅韵 —</a:t>
            </a:r>
            <a:endParaRPr lang="en-US" sz="1100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DIAGRAM_VIRTUALLY_FRAME" val="{&quot;height&quot;:390,&quot;left&quot;:330,&quot;top&quot;:110,&quot;width&quot;:570}"/>
</p:tagLst>
</file>

<file path=ppt/tags/tag2.xml><?xml version="1.0" encoding="utf-8"?>
<p:tagLst xmlns:p="http://schemas.openxmlformats.org/presentationml/2006/main">
  <p:tag name="KSO_WM_DIAGRAM_VIRTUALLY_FRAME" val="{&quot;height&quot;:390,&quot;left&quot;:330,&quot;top&quot;:110,&quot;width&quot;:570}"/>
</p:tagLst>
</file>

<file path=ppt/tags/tag3.xml><?xml version="1.0" encoding="utf-8"?>
<p:tagLst xmlns:p="http://schemas.openxmlformats.org/presentationml/2006/main">
  <p:tag name="KSO_WM_DIAGRAM_VIRTUALLY_FRAME" val="{&quot;height&quot;:390,&quot;left&quot;:330,&quot;top&quot;:110,&quot;width&quot;:570}"/>
</p:tagLst>
</file>

<file path=ppt/tags/tag4.xml><?xml version="1.0" encoding="utf-8"?>
<p:tagLst xmlns:p="http://schemas.openxmlformats.org/presentationml/2006/main">
  <p:tag name="KSO_WM_DIAGRAM_VIRTUALLY_FRAME" val="{&quot;height&quot;:390,&quot;left&quot;:330,&quot;top&quot;:110,&quot;width&quot;:570}"/>
</p:tagLst>
</file>

<file path=ppt/tags/tag5.xml><?xml version="1.0" encoding="utf-8"?>
<p:tagLst xmlns:p="http://schemas.openxmlformats.org/presentationml/2006/main">
  <p:tag name="KSO_WM_DIAGRAM_VIRTUALLY_FRAME" val="{&quot;height&quot;:390,&quot;left&quot;:330,&quot;top&quot;:110,&quot;width&quot;:570}"/>
</p:tagLst>
</file>

<file path=ppt/tags/tag6.xml><?xml version="1.0" encoding="utf-8"?>
<p:tagLst xmlns:p="http://schemas.openxmlformats.org/presentationml/2006/main">
  <p:tag name="KSO_WM_DIAGRAM_VIRTUALLY_FRAME" val="{&quot;height&quot;:390,&quot;left&quot;:330,&quot;top&quot;:110,&quot;width&quot;:570}"/>
</p:tagLst>
</file>

<file path=ppt/tags/tag7.xml><?xml version="1.0" encoding="utf-8"?>
<p:tagLst xmlns:p="http://schemas.openxmlformats.org/presentationml/2006/main">
  <p:tag name="KSO_WM_DIAGRAM_VIRTUALLY_FRAME" val="{&quot;height&quot;:390,&quot;left&quot;:330,&quot;top&quot;:110,&quot;width&quot;:570}"/>
</p:tagLst>
</file>

<file path=ppt/tags/tag8.xml><?xml version="1.0" encoding="utf-8"?>
<p:tagLst xmlns:p="http://schemas.openxmlformats.org/presentationml/2006/main">
  <p:tag name="KSO_WM_DIAGRAM_VIRTUALLY_FRAME" val="{&quot;height&quot;:390,&quot;left&quot;:330,&quot;top&quot;:110,&quot;width&quot;:570}"/>
</p:tagLst>
</file>

<file path=ppt/tags/tag9.xml><?xml version="1.0" encoding="utf-8"?>
<p:tagLst xmlns:p="http://schemas.openxmlformats.org/presentationml/2006/main">
  <p:tag name="KSO_WM_DIAGRAM_VIRTUALLY_FRAME" val="{&quot;height&quot;:390,&quot;left&quot;:330,&quot;top&quot;:110,&quot;width&quot;:570}"/>
</p:tagLst>
</file>

<file path=ppt/tags/tag10.xml><?xml version="1.0" encoding="utf-8"?>
<p:tagLst xmlns:p="http://schemas.openxmlformats.org/presentationml/2006/main">
  <p:tag name="KSO_WM_DIAGRAM_VIRTUALLY_FRAME" val="{&quot;height&quot;:390,&quot;left&quot;:330,&quot;top&quot;:110,&quot;width&quot;:570}"/>
</p:tagLst>
</file>

<file path=ppt/tags/tag11.xml><?xml version="1.0" encoding="utf-8"?>
<p:tagLst xmlns:p="http://schemas.openxmlformats.org/presentationml/2006/main">
  <p:tag name="KSO_WM_DIAGRAM_VIRTUALLY_FRAME" val="{&quot;height&quot;:390,&quot;left&quot;:330,&quot;top&quot;:110,&quot;width&quot;:570}"/>
</p:tagLst>
</file>

<file path=ppt/tags/tag12.xml><?xml version="1.0" encoding="utf-8"?>
<p:tagLst xmlns:p="http://schemas.openxmlformats.org/presentationml/2006/main">
  <p:tag name="KSO_WM_DIAGRAM_VIRTUALLY_FRAME" val="{&quot;height&quot;:390,&quot;left&quot;:330,&quot;top&quot;:110,&quot;width&quot;:570}"/>
</p:tagLst>
</file>

<file path=ppt/tags/tag13.xml><?xml version="1.0" encoding="utf-8"?>
<p:tagLst xmlns:p="http://schemas.openxmlformats.org/presentationml/2006/main">
  <p:tag name="KSO_WM_DIAGRAM_VIRTUALLY_FRAME" val="{&quot;height&quot;:390,&quot;left&quot;:330,&quot;top&quot;:110,&quot;width&quot;:570}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3511</Words>
  <Application>WPS 演示</Application>
  <PresentationFormat/>
  <Paragraphs>380</Paragraphs>
  <Slides>22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Arial</vt:lpstr>
      <vt:lpstr>宋体</vt:lpstr>
      <vt:lpstr>Wingdings</vt:lpstr>
      <vt:lpstr>Arial</vt:lpstr>
      <vt:lpstr>Noto Serif SC</vt:lpstr>
      <vt:lpstr>Segoe Print</vt:lpstr>
      <vt:lpstr>Noto Sans SC</vt:lpstr>
      <vt:lpstr>Kaiti SC</vt:lpstr>
      <vt:lpstr>微软雅黑</vt:lpstr>
      <vt:lpstr>Arial Unicode MS</vt:lpstr>
      <vt:lpstr>Kaiti SC</vt:lpstr>
      <vt:lpstr>Noto Sans SC</vt:lpstr>
      <vt:lpstr>Noto Serif SC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知足常乐</cp:lastModifiedBy>
  <cp:revision>2</cp:revision>
  <dcterms:created xsi:type="dcterms:W3CDTF">2026-04-09T05:34:05Z</dcterms:created>
  <dcterms:modified xsi:type="dcterms:W3CDTF">2026-04-09T05:36:24Z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2052-12.1.0.25225</vt:lpwstr>
  </property>
  <property fmtid="{D5CDD505-2E9C-101B-9397-08002B2CF9AE}" pid="3" name="ICV">
    <vt:lpwstr>17B21E6751E6460CA94F410A0E7830E2_13</vt:lpwstr>
  </property>
</Properties>
</file>